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4"/>
  </p:sldMasterIdLst>
  <p:notesMasterIdLst>
    <p:notesMasterId r:id="rId14"/>
  </p:notesMasterIdLst>
  <p:handoutMasterIdLst>
    <p:handoutMasterId r:id="rId15"/>
  </p:handoutMasterIdLst>
  <p:sldIdLst>
    <p:sldId id="334" r:id="rId5"/>
    <p:sldId id="337" r:id="rId6"/>
    <p:sldId id="339" r:id="rId7"/>
    <p:sldId id="348" r:id="rId8"/>
    <p:sldId id="349" r:id="rId9"/>
    <p:sldId id="350" r:id="rId10"/>
    <p:sldId id="351" r:id="rId11"/>
    <p:sldId id="346" r:id="rId12"/>
    <p:sldId id="347" r:id="rId13"/>
  </p:sldIdLst>
  <p:sldSz cx="7559675" cy="10691813"/>
  <p:notesSz cx="6797675" cy="9926638"/>
  <p:embeddedFontLst>
    <p:embeddedFont>
      <p:font typeface="Albatross Light" panose="020B0403020203020204" charset="0"/>
      <p:regular r:id="rId16"/>
    </p:embeddedFont>
    <p:embeddedFont>
      <p:font typeface="Albertross" panose="020B0604020202020204" charset="0"/>
      <p:regular r:id="rId17"/>
      <p:bold r:id="rId18"/>
    </p:embeddedFont>
    <p:embeddedFont>
      <p:font typeface="Albertross bold" panose="020B0604020202020204" charset="0"/>
      <p:regular r:id="rId19"/>
      <p:bold r:id="rId20"/>
    </p:embeddedFont>
    <p:embeddedFont>
      <p:font typeface="Albertross Light" panose="020B0403020203020204" charset="0"/>
      <p:regular r:id="rId21"/>
    </p:embeddedFont>
    <p:embeddedFont>
      <p:font typeface="Effra Heavy" panose="020B060402020202020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93" userDrawn="1">
          <p15:clr>
            <a:srgbClr val="A4A3A4"/>
          </p15:clr>
        </p15:guide>
        <p15:guide id="2" pos="589" userDrawn="1">
          <p15:clr>
            <a:srgbClr val="A4A3A4"/>
          </p15:clr>
        </p15:guide>
        <p15:guide id="3" pos="3606" userDrawn="1">
          <p15:clr>
            <a:srgbClr val="A4A3A4"/>
          </p15:clr>
        </p15:guide>
        <p15:guide id="5" orient="horz" pos="2596" userDrawn="1">
          <p15:clr>
            <a:srgbClr val="A4A3A4"/>
          </p15:clr>
        </p15:guide>
        <p15:guide id="6" orient="horz" pos="351" userDrawn="1">
          <p15:clr>
            <a:srgbClr val="A4A3A4"/>
          </p15:clr>
        </p15:guide>
        <p15:guide id="7" orient="horz" pos="1077" userDrawn="1">
          <p15:clr>
            <a:srgbClr val="A4A3A4"/>
          </p15:clr>
        </p15:guide>
        <p15:guide id="8" pos="4218" userDrawn="1">
          <p15:clr>
            <a:srgbClr val="A4A3A4"/>
          </p15:clr>
        </p15:guide>
        <p15:guide id="9" orient="horz" pos="6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E29E1D-5B57-F62C-1470-CA51B58E4D77}" name="Jamie McLean" initials="JM" userId="S::JamieM@rightmove.co.uk::c4fc0994-58c3-4883-8612-57d3977428e7" providerId="AD"/>
  <p188:author id="{8D805C3D-7408-4AC4-237D-97B74079E171}" name="Jamie McLean" initials="JM" userId="S::jamiem@rightmove.co.uk::c4fc0994-58c3-4883-8612-57d3977428e7" providerId="AD"/>
  <p188:author id="{116CF93E-1FF0-569A-1EB4-36BB0A3A8EC3}" name="Colleen Babcock" initials="CB" userId="S::colleenb@rightmove.co.uk::448b0757-4af4-46af-b72e-e6f079486dcb" providerId="AD"/>
  <p188:author id="{05B66F4A-3E93-6669-2AD9-2FFD53670E51}" name="Robert Murphy" initials="" userId="S::robertm@Rightmove.co.uk::e24bba0f-16ad-4898-87e1-a5c8a76a2ae8" providerId="AD"/>
  <p188:author id="{EBF53356-BC37-032A-22E0-8C88F760C5B1}" name="Robert Murphy" initials="RM" userId="S::robertm@rightmove.co.uk::e24bba0f-16ad-4898-87e1-a5c8a76a2ae8" providerId="AD"/>
  <p188:author id="{BF45E367-6718-8FFA-F322-CDB181FA2BFF}" name="Laura Pilch" initials="LP" userId="S::Laura.Pilch@rightmove.co.uk::9cb060a6-fa31-44ab-a926-cf30a0e7c22f" providerId="AD"/>
  <p188:author id="{75E1A068-ED44-245C-990C-BA8C15C2C6C1}" name="Ben Winstanley" initials="BW" userId="S::Ben.Winstanley@rightmove.co.uk::1dd4d06a-b3d6-4ecd-8995-48d826951df9" providerId="AD"/>
  <p188:author id="{97A62F6D-10F6-90C2-2753-88EDA10E8D94}" name="Ben Winstanley" initials="BW" userId="S::ben.winstanley@rightmove.co.uk::1dd4d06a-b3d6-4ecd-8995-48d826951df9" providerId="AD"/>
  <p188:author id="{EBCB9D91-7956-12BF-3E4A-342DCB24D59C}" name="Chloe Daniel" initials="CD" userId="S::chloe.daniel@rightmove.co.uk::abab5141-dbbd-4912-9dea-1708434d6628" providerId="AD"/>
  <p188:author id="{9EFC3695-1B49-7AC0-8F2A-156B7DACE06B}" name="Miles Shipside" initials="MS" userId="S::miless@rightmove.co.uk::dbd28b2e-e9c3-4e64-b303-28e329365f0c" providerId="AD"/>
  <p188:author id="{6DAD7CA2-7364-B1CF-8A27-909DA5287B3D}" name="Mike Scott" initials="MS" userId="e636a5c5662ebff2" providerId="Windows Live"/>
  <p188:author id="{C13C0DA6-17D5-2EAF-222C-E24018F70D0B}" name="Ellie Goodwin" initials="EG" userId="S::ellie.goodwin@rightmove.co.uk::c11a9606-6950-4f60-bbc4-9836b17923e3" providerId="AD"/>
  <p188:author id="{0CDFEAA6-CEFD-7927-4168-0CDF692B9B0F}" name="Aislinn Hanna" initials="AH" userId="S::Aislinn.Hanna@rightmove.co.uk::b018fcd5-5c22-41b9-8d57-2a00a54e383d" providerId="AD"/>
  <p188:author id="{A9023DC4-8B2A-1EE9-C8AF-9283D2CE4157}" name="Miles Shipside" initials="MS" userId="S::miless@Rightmove.co.uk::dbd28b2e-e9c3-4e64-b303-28e329365f0c" providerId="AD"/>
  <p188:author id="{0E6037E3-FC55-089B-39FA-637078444F5A}" name="Matt Smith" initials="MS" userId="S::matt.smith@rightmove.co.uk::b00a4be0-7395-4f1c-8d9d-56e456bd5ce3" providerId="AD"/>
  <p188:author id="{7F69D5F2-44A0-6773-6091-49CB0BAB6636}" name="Emma Starkie" initials="ES" userId="S::emma.starkie@rightmove.co.uk::d1b562bf-0983-461b-86e3-91b68025b05d" providerId="AD"/>
  <p188:author id="{1D6A96F3-163F-3E81-6CA5-1F48B23F31BB}" name="Ruaridh Hook" initials="RH" userId="S::ruaridhh@rightmove.co.uk::3986b298-0389-4fcd-b18e-d5d340a61e0a" providerId="AD"/>
  <p188:author id="{A58E4DF6-2C81-21C3-8C21-9A839F497635}" name="Laura Pilch" initials="LP" userId="S::laura.pilch@rightmove.co.uk::9cb060a6-fa31-44ab-a926-cf30a0e7c2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ke Scott" initials="MS" lastIdx="1" clrIdx="0">
    <p:extLst>
      <p:ext uri="{19B8F6BF-5375-455C-9EA6-DF929625EA0E}">
        <p15:presenceInfo xmlns:p15="http://schemas.microsoft.com/office/powerpoint/2012/main" userId="e636a5c5662ebff2" providerId="Windows Live"/>
      </p:ext>
    </p:extLst>
  </p:cmAuthor>
  <p:cmAuthor id="2" name="Miles Shipside" initials="MS" lastIdx="1" clrIdx="1">
    <p:extLst>
      <p:ext uri="{19B8F6BF-5375-455C-9EA6-DF929625EA0E}">
        <p15:presenceInfo xmlns:p15="http://schemas.microsoft.com/office/powerpoint/2012/main" userId="S::miless@Rightmove.co.uk::dbd28b2e-e9c3-4e64-b303-28e329365f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337"/>
    <a:srgbClr val="FFFFFF"/>
    <a:srgbClr val="00DEB5"/>
    <a:srgbClr val="E5FCF7"/>
    <a:srgbClr val="000332"/>
    <a:srgbClr val="F2FCFB"/>
    <a:srgbClr val="262637"/>
    <a:srgbClr val="99F2E3"/>
    <a:srgbClr val="40E5C7"/>
    <a:srgbClr val="CDE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4172" y="76"/>
      </p:cViewPr>
      <p:guideLst>
        <p:guide orient="horz" pos="6293"/>
        <p:guide pos="589"/>
        <p:guide pos="3606"/>
        <p:guide orient="horz" pos="2596"/>
        <p:guide orient="horz" pos="351"/>
        <p:guide orient="horz" pos="1077"/>
        <p:guide pos="4218"/>
        <p:guide orient="horz" pos="6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E82D8A-6CED-B880-8AAA-13BBB3EBFF9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34C454E-1481-D7B0-E0C2-DCB38978888C}"/>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DD5273C-7F6F-4A95-A4E5-54A010836BA9}" type="datetimeFigureOut">
              <a:rPr lang="en-GB" smtClean="0"/>
              <a:t>01/06/2026</a:t>
            </a:fld>
            <a:endParaRPr lang="en-GB"/>
          </a:p>
        </p:txBody>
      </p:sp>
      <p:sp>
        <p:nvSpPr>
          <p:cNvPr id="4" name="Footer Placeholder 3">
            <a:extLst>
              <a:ext uri="{FF2B5EF4-FFF2-40B4-BE49-F238E27FC236}">
                <a16:creationId xmlns:a16="http://schemas.microsoft.com/office/drawing/2014/main" id="{957B253B-36DF-5900-2213-105AC118E96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35DE5D4-4986-9D2F-39CC-AB98BB5E025F}"/>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82F3D84-A84C-4CEC-8494-A5C7CDDC16DB}" type="slidenum">
              <a:rPr lang="en-GB" smtClean="0"/>
              <a:t>‹#›</a:t>
            </a:fld>
            <a:endParaRPr lang="en-GB"/>
          </a:p>
        </p:txBody>
      </p:sp>
    </p:spTree>
    <p:extLst>
      <p:ext uri="{BB962C8B-B14F-4D97-AF65-F5344CB8AC3E}">
        <p14:creationId xmlns:p14="http://schemas.microsoft.com/office/powerpoint/2010/main" val="1758390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Effra Heavy" panose="020B0803020203020204" pitchFamily="34" charset="0"/>
              </a:defRPr>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Effra Heavy" panose="020B0803020203020204" pitchFamily="34" charset="0"/>
              </a:defRPr>
            </a:lvl1pPr>
          </a:lstStyle>
          <a:p>
            <a:fld id="{F02B877C-CB90-4FD6-B469-D1DA2E586ABA}" type="datetimeFigureOut">
              <a:rPr lang="en-GB" smtClean="0"/>
              <a:pPr/>
              <a:t>01/06/2026</a:t>
            </a:fld>
            <a:endParaRPr lang="en-GB"/>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Effra Heavy" panose="020B0803020203020204" pitchFamily="34" charset="0"/>
              </a:defRPr>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Effra Heavy" panose="020B0803020203020204" pitchFamily="34" charset="0"/>
              </a:defRPr>
            </a:lvl1pPr>
          </a:lstStyle>
          <a:p>
            <a:fld id="{92707474-6572-4FBD-B1E1-0815C8183856}" type="slidenum">
              <a:rPr lang="en-GB" smtClean="0"/>
              <a:pPr/>
              <a:t>‹#›</a:t>
            </a:fld>
            <a:endParaRPr lang="en-GB"/>
          </a:p>
        </p:txBody>
      </p:sp>
    </p:spTree>
    <p:extLst>
      <p:ext uri="{BB962C8B-B14F-4D97-AF65-F5344CB8AC3E}">
        <p14:creationId xmlns:p14="http://schemas.microsoft.com/office/powerpoint/2010/main" val="30208040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Effra Heavy" panose="020B0803020203020204" pitchFamily="34" charset="0"/>
        <a:ea typeface="+mn-ea"/>
        <a:cs typeface="+mn-cs"/>
      </a:defRPr>
    </a:lvl1pPr>
    <a:lvl2pPr marL="457200" algn="l" defTabSz="914400" rtl="0" eaLnBrk="1" latinLnBrk="0" hangingPunct="1">
      <a:defRPr sz="1200" kern="1200">
        <a:solidFill>
          <a:schemeClr val="tx1"/>
        </a:solidFill>
        <a:latin typeface="Effra Heavy" panose="020B0803020203020204" pitchFamily="34" charset="0"/>
        <a:ea typeface="+mn-ea"/>
        <a:cs typeface="+mn-cs"/>
      </a:defRPr>
    </a:lvl2pPr>
    <a:lvl3pPr marL="914400" algn="l" defTabSz="914400" rtl="0" eaLnBrk="1" latinLnBrk="0" hangingPunct="1">
      <a:defRPr sz="1200" kern="1200">
        <a:solidFill>
          <a:schemeClr val="tx1"/>
        </a:solidFill>
        <a:latin typeface="Effra Heavy" panose="020B0803020203020204" pitchFamily="34" charset="0"/>
        <a:ea typeface="+mn-ea"/>
        <a:cs typeface="+mn-cs"/>
      </a:defRPr>
    </a:lvl3pPr>
    <a:lvl4pPr marL="1371600" algn="l" defTabSz="914400" rtl="0" eaLnBrk="1" latinLnBrk="0" hangingPunct="1">
      <a:defRPr sz="1200" kern="1200">
        <a:solidFill>
          <a:schemeClr val="tx1"/>
        </a:solidFill>
        <a:latin typeface="Effra Heavy" panose="020B0803020203020204" pitchFamily="34" charset="0"/>
        <a:ea typeface="+mn-ea"/>
        <a:cs typeface="+mn-cs"/>
      </a:defRPr>
    </a:lvl4pPr>
    <a:lvl5pPr marL="1828800" algn="l" defTabSz="914400" rtl="0" eaLnBrk="1" latinLnBrk="0" hangingPunct="1">
      <a:defRPr sz="1200" kern="1200">
        <a:solidFill>
          <a:schemeClr val="tx1"/>
        </a:solidFill>
        <a:latin typeface="Effra Heavy" panose="020B08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07474-6572-4FBD-B1E1-0815C8183856}" type="slidenum">
              <a:rPr lang="en-GB" smtClean="0"/>
              <a:pPr/>
              <a:t>1</a:t>
            </a:fld>
            <a:endParaRPr lang="en-GB"/>
          </a:p>
        </p:txBody>
      </p:sp>
    </p:spTree>
    <p:extLst>
      <p:ext uri="{BB962C8B-B14F-4D97-AF65-F5344CB8AC3E}">
        <p14:creationId xmlns:p14="http://schemas.microsoft.com/office/powerpoint/2010/main" val="154410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3.6% earnings according to ONS </a:t>
            </a:r>
          </a:p>
        </p:txBody>
      </p:sp>
      <p:sp>
        <p:nvSpPr>
          <p:cNvPr id="4" name="Slide Number Placeholder 3"/>
          <p:cNvSpPr>
            <a:spLocks noGrp="1"/>
          </p:cNvSpPr>
          <p:nvPr>
            <p:ph type="sldNum" sz="quarter" idx="5"/>
          </p:nvPr>
        </p:nvSpPr>
        <p:spPr/>
        <p:txBody>
          <a:bodyPr/>
          <a:lstStyle/>
          <a:p>
            <a:fld id="{92707474-6572-4FBD-B1E1-0815C8183856}" type="slidenum">
              <a:rPr lang="en-GB" smtClean="0"/>
              <a:pPr/>
              <a:t>2</a:t>
            </a:fld>
            <a:endParaRPr lang="en-GB"/>
          </a:p>
        </p:txBody>
      </p:sp>
    </p:spTree>
    <p:extLst>
      <p:ext uri="{BB962C8B-B14F-4D97-AF65-F5344CB8AC3E}">
        <p14:creationId xmlns:p14="http://schemas.microsoft.com/office/powerpoint/2010/main" val="27461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07474-6572-4FBD-B1E1-0815C8183856}" type="slidenum">
              <a:rPr lang="en-GB" smtClean="0"/>
              <a:pPr/>
              <a:t>3</a:t>
            </a:fld>
            <a:endParaRPr lang="en-GB"/>
          </a:p>
        </p:txBody>
      </p:sp>
    </p:spTree>
    <p:extLst>
      <p:ext uri="{BB962C8B-B14F-4D97-AF65-F5344CB8AC3E}">
        <p14:creationId xmlns:p14="http://schemas.microsoft.com/office/powerpoint/2010/main" val="2171057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4430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59286" y="10000530"/>
            <a:ext cx="1700927" cy="569240"/>
          </a:xfrm>
          <a:prstGeom prst="rect">
            <a:avLst/>
          </a:prstGeom>
        </p:spPr>
        <p:txBody>
          <a:bodyPr/>
          <a:lstStyle>
            <a:defPPr>
              <a:defRPr lang="en-US"/>
            </a:defPPr>
            <a:lvl1pPr marL="0" algn="l" defTabSz="457200" rtl="0" eaLnBrk="1" latinLnBrk="0" hangingPunct="1">
              <a:defRPr sz="1800" kern="1200">
                <a:solidFill>
                  <a:schemeClr val="bg1"/>
                </a:solidFill>
                <a:latin typeface="Effra Heavy" panose="020B0803020203020204" pitchFamily="34" charset="0"/>
                <a:ea typeface="+mn-ea"/>
                <a:cs typeface="Effra Heavy" panose="020B0803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8FB22A-F7EC-4313-A2D1-2694FE3E4DED}" type="slidenum">
              <a:rPr lang="en-GB" sz="2806" smtClean="0"/>
              <a:pPr/>
              <a:t>‹#›</a:t>
            </a:fld>
            <a:endParaRPr lang="en-GB" sz="2806"/>
          </a:p>
        </p:txBody>
      </p:sp>
    </p:spTree>
    <p:extLst>
      <p:ext uri="{BB962C8B-B14F-4D97-AF65-F5344CB8AC3E}">
        <p14:creationId xmlns:p14="http://schemas.microsoft.com/office/powerpoint/2010/main" val="3288037696"/>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Box 124">
            <a:extLst>
              <a:ext uri="{FF2B5EF4-FFF2-40B4-BE49-F238E27FC236}">
                <a16:creationId xmlns:a16="http://schemas.microsoft.com/office/drawing/2014/main" id="{5BF28690-923D-70A1-D959-360E660420B8}"/>
              </a:ext>
            </a:extLst>
          </p:cNvPr>
          <p:cNvSpPr txBox="1"/>
          <p:nvPr/>
        </p:nvSpPr>
        <p:spPr>
          <a:xfrm>
            <a:off x="-1" y="4006260"/>
            <a:ext cx="7559675" cy="338554"/>
          </a:xfrm>
          <a:prstGeom prst="rect">
            <a:avLst/>
          </a:prstGeom>
          <a:noFill/>
        </p:spPr>
        <p:txBody>
          <a:bodyPr wrap="square">
            <a:spAutoFit/>
          </a:bodyPr>
          <a:lstStyle/>
          <a:p>
            <a:pPr algn="ctr" rtl="0"/>
            <a:r>
              <a:rPr lang="en-GB" sz="1600" b="1" dirty="0">
                <a:solidFill>
                  <a:srgbClr val="1E2337"/>
                </a:solidFill>
                <a:latin typeface="Albatross Light" panose="020B0403020203020204"/>
                <a:ea typeface="Calibri" panose="020F0502020204030204" pitchFamily="34" charset="0"/>
                <a:cs typeface="Albatross Light" panose="020B0403020203020204"/>
              </a:rPr>
              <a:t>Affordability drives a north-south price growth divide, but market remains confident</a:t>
            </a:r>
            <a:endParaRPr lang="en-US" sz="1600" b="1" dirty="0">
              <a:solidFill>
                <a:srgbClr val="1E2337"/>
              </a:solidFill>
              <a:effectLst/>
              <a:latin typeface="Albatross Light" panose="020B0403020203020204"/>
              <a:ea typeface="Calibri" panose="020F0502020204030204" pitchFamily="34" charset="0"/>
              <a:cs typeface="Albatross Light" panose="020B0403020203020204"/>
            </a:endParaRPr>
          </a:p>
        </p:txBody>
      </p:sp>
      <p:grpSp>
        <p:nvGrpSpPr>
          <p:cNvPr id="5" name="Group 4">
            <a:extLst>
              <a:ext uri="{FF2B5EF4-FFF2-40B4-BE49-F238E27FC236}">
                <a16:creationId xmlns:a16="http://schemas.microsoft.com/office/drawing/2014/main" id="{B51BA666-147C-2026-0B60-A85EFEB002CD}"/>
              </a:ext>
            </a:extLst>
          </p:cNvPr>
          <p:cNvGrpSpPr/>
          <p:nvPr/>
        </p:nvGrpSpPr>
        <p:grpSpPr>
          <a:xfrm>
            <a:off x="821811" y="7375307"/>
            <a:ext cx="5759869" cy="1084525"/>
            <a:chOff x="935038" y="8186845"/>
            <a:chExt cx="5759869" cy="1084525"/>
          </a:xfrm>
        </p:grpSpPr>
        <p:grpSp>
          <p:nvGrpSpPr>
            <p:cNvPr id="3" name="Group 2">
              <a:extLst>
                <a:ext uri="{FF2B5EF4-FFF2-40B4-BE49-F238E27FC236}">
                  <a16:creationId xmlns:a16="http://schemas.microsoft.com/office/drawing/2014/main" id="{549764EA-0E39-778A-6580-376195AE8741}"/>
                </a:ext>
              </a:extLst>
            </p:cNvPr>
            <p:cNvGrpSpPr/>
            <p:nvPr/>
          </p:nvGrpSpPr>
          <p:grpSpPr>
            <a:xfrm>
              <a:off x="935038" y="8186845"/>
              <a:ext cx="5759869" cy="1084525"/>
              <a:chOff x="935038" y="8186845"/>
              <a:chExt cx="5759869" cy="1084525"/>
            </a:xfrm>
          </p:grpSpPr>
          <p:sp>
            <p:nvSpPr>
              <p:cNvPr id="110" name="Rectangle: Rounded Corners 52">
                <a:extLst>
                  <a:ext uri="{FF2B5EF4-FFF2-40B4-BE49-F238E27FC236}">
                    <a16:creationId xmlns:a16="http://schemas.microsoft.com/office/drawing/2014/main" id="{F9722389-B2F1-6CD3-F2BF-205ACC8B93EA}"/>
                  </a:ext>
                </a:extLst>
              </p:cNvPr>
              <p:cNvSpPr/>
              <p:nvPr/>
            </p:nvSpPr>
            <p:spPr>
              <a:xfrm>
                <a:off x="935038" y="8209966"/>
                <a:ext cx="5758701" cy="1061404"/>
              </a:xfrm>
              <a:prstGeom prst="roundRect">
                <a:avLst>
                  <a:gd name="adj" fmla="val 7320"/>
                </a:avLst>
              </a:prstGeom>
              <a:solidFill>
                <a:srgbClr val="00DE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0" name="Group 119">
                <a:extLst>
                  <a:ext uri="{FF2B5EF4-FFF2-40B4-BE49-F238E27FC236}">
                    <a16:creationId xmlns:a16="http://schemas.microsoft.com/office/drawing/2014/main" id="{DDB1B1D3-B4E4-4515-1713-5020EAC93549}"/>
                  </a:ext>
                </a:extLst>
              </p:cNvPr>
              <p:cNvGrpSpPr/>
              <p:nvPr/>
            </p:nvGrpSpPr>
            <p:grpSpPr>
              <a:xfrm>
                <a:off x="935038" y="8186845"/>
                <a:ext cx="5759869" cy="386528"/>
                <a:chOff x="935038" y="6941594"/>
                <a:chExt cx="5759869" cy="386528"/>
              </a:xfrm>
            </p:grpSpPr>
            <p:sp>
              <p:nvSpPr>
                <p:cNvPr id="118" name="Rectangle: Rounded Corners 52">
                  <a:extLst>
                    <a:ext uri="{FF2B5EF4-FFF2-40B4-BE49-F238E27FC236}">
                      <a16:creationId xmlns:a16="http://schemas.microsoft.com/office/drawing/2014/main" id="{3669136B-ACC8-3160-2BBC-E7C770F9ED57}"/>
                    </a:ext>
                  </a:extLst>
                </p:cNvPr>
                <p:cNvSpPr/>
                <p:nvPr/>
              </p:nvSpPr>
              <p:spPr>
                <a:xfrm>
                  <a:off x="935038" y="6964714"/>
                  <a:ext cx="5758701" cy="363408"/>
                </a:xfrm>
                <a:prstGeom prst="round2SameRect">
                  <a:avLst/>
                </a:prstGeom>
                <a:solidFill>
                  <a:srgbClr val="1E2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Box 110">
                  <a:extLst>
                    <a:ext uri="{FF2B5EF4-FFF2-40B4-BE49-F238E27FC236}">
                      <a16:creationId xmlns:a16="http://schemas.microsoft.com/office/drawing/2014/main" id="{0BDCA40C-4E3C-794C-A400-8F9C2BC6E16C}"/>
                    </a:ext>
                  </a:extLst>
                </p:cNvPr>
                <p:cNvSpPr txBox="1"/>
                <p:nvPr/>
              </p:nvSpPr>
              <p:spPr>
                <a:xfrm>
                  <a:off x="944982" y="6941594"/>
                  <a:ext cx="5749925" cy="246221"/>
                </a:xfrm>
                <a:prstGeom prst="rect">
                  <a:avLst/>
                </a:prstGeom>
              </p:spPr>
              <p:txBody>
                <a:bodyPr wrap="square" rtlCol="0">
                  <a:spAutoFit/>
                </a:bodyPr>
                <a:lstStyle/>
                <a:p>
                  <a:pPr algn="ctr">
                    <a:buSzPct val="75000"/>
                  </a:pPr>
                  <a:r>
                    <a:rPr lang="en-GB" sz="1000" spc="-10">
                      <a:solidFill>
                        <a:schemeClr val="bg1"/>
                      </a:solidFill>
                      <a:latin typeface="Albertross bold" panose="020B0803020203020204" pitchFamily="34" charset="0"/>
                      <a:cs typeface="Albertross bold" panose="020B0803020203020204" pitchFamily="34" charset="0"/>
                    </a:rPr>
                    <a:t>National average asking price</a:t>
                  </a:r>
                  <a:endParaRPr lang="en-GB" sz="1000" spc="-20">
                    <a:solidFill>
                      <a:schemeClr val="bg1"/>
                    </a:solidFill>
                    <a:latin typeface="Albertross Light" panose="020B0403020203020204" pitchFamily="34" charset="0"/>
                    <a:cs typeface="Albertross Light" panose="020B0403020203020204" pitchFamily="34" charset="0"/>
                  </a:endParaRPr>
                </a:p>
              </p:txBody>
            </p:sp>
          </p:grpSp>
        </p:grpSp>
        <p:grpSp>
          <p:nvGrpSpPr>
            <p:cNvPr id="113" name="Group 112">
              <a:extLst>
                <a:ext uri="{FF2B5EF4-FFF2-40B4-BE49-F238E27FC236}">
                  <a16:creationId xmlns:a16="http://schemas.microsoft.com/office/drawing/2014/main" id="{E8438A55-DC58-71D9-7779-007C0279E6C6}"/>
                </a:ext>
              </a:extLst>
            </p:cNvPr>
            <p:cNvGrpSpPr/>
            <p:nvPr/>
          </p:nvGrpSpPr>
          <p:grpSpPr>
            <a:xfrm>
              <a:off x="1115842" y="8833906"/>
              <a:ext cx="5417504" cy="218995"/>
              <a:chOff x="1115842" y="9080419"/>
              <a:chExt cx="5417504" cy="215374"/>
            </a:xfrm>
          </p:grpSpPr>
          <p:cxnSp>
            <p:nvCxnSpPr>
              <p:cNvPr id="114" name="Straight Connector 113">
                <a:extLst>
                  <a:ext uri="{FF2B5EF4-FFF2-40B4-BE49-F238E27FC236}">
                    <a16:creationId xmlns:a16="http://schemas.microsoft.com/office/drawing/2014/main" id="{4401DEB1-117F-FB42-C787-DCE7299DA07C}"/>
                  </a:ext>
                </a:extLst>
              </p:cNvPr>
              <p:cNvCxnSpPr>
                <a:cxnSpLocks/>
              </p:cNvCxnSpPr>
              <p:nvPr/>
            </p:nvCxnSpPr>
            <p:spPr>
              <a:xfrm>
                <a:off x="1115842" y="9295793"/>
                <a:ext cx="5417504" cy="0"/>
              </a:xfrm>
              <a:prstGeom prst="line">
                <a:avLst/>
              </a:prstGeom>
              <a:ln w="9525">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22A7729-54D3-C68E-33D3-0B2903A4EEE4}"/>
                  </a:ext>
                </a:extLst>
              </p:cNvPr>
              <p:cNvCxnSpPr>
                <a:cxnSpLocks/>
              </p:cNvCxnSpPr>
              <p:nvPr/>
            </p:nvCxnSpPr>
            <p:spPr>
              <a:xfrm>
                <a:off x="1115842" y="9080419"/>
                <a:ext cx="5417504" cy="0"/>
              </a:xfrm>
              <a:prstGeom prst="line">
                <a:avLst/>
              </a:prstGeom>
              <a:ln w="9525">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graphicFrame>
        <p:nvGraphicFramePr>
          <p:cNvPr id="61" name="Table 100">
            <a:extLst>
              <a:ext uri="{FF2B5EF4-FFF2-40B4-BE49-F238E27FC236}">
                <a16:creationId xmlns:a16="http://schemas.microsoft.com/office/drawing/2014/main" id="{4AF3FEF6-5A12-7B81-0C78-A1A414125557}"/>
              </a:ext>
            </a:extLst>
          </p:cNvPr>
          <p:cNvGraphicFramePr>
            <a:graphicFrameLocks noGrp="1"/>
          </p:cNvGraphicFramePr>
          <p:nvPr>
            <p:extLst>
              <p:ext uri="{D42A27DB-BD31-4B8C-83A1-F6EECF244321}">
                <p14:modId xmlns:p14="http://schemas.microsoft.com/office/powerpoint/2010/main" val="343673941"/>
              </p:ext>
            </p:extLst>
          </p:nvPr>
        </p:nvGraphicFramePr>
        <p:xfrm>
          <a:off x="1118748" y="7565091"/>
          <a:ext cx="5328300" cy="439602"/>
        </p:xfrm>
        <a:graphic>
          <a:graphicData uri="http://schemas.openxmlformats.org/drawingml/2006/table">
            <a:tbl>
              <a:tblPr firstRow="1" bandRow="1">
                <a:tableStyleId>{46F890A9-2807-4EBB-B81D-B2AA78EC7F39}</a:tableStyleId>
              </a:tblPr>
              <a:tblGrid>
                <a:gridCol w="1065660">
                  <a:extLst>
                    <a:ext uri="{9D8B030D-6E8A-4147-A177-3AD203B41FA5}">
                      <a16:colId xmlns:a16="http://schemas.microsoft.com/office/drawing/2014/main" val="3300177876"/>
                    </a:ext>
                  </a:extLst>
                </a:gridCol>
                <a:gridCol w="1065660">
                  <a:extLst>
                    <a:ext uri="{9D8B030D-6E8A-4147-A177-3AD203B41FA5}">
                      <a16:colId xmlns:a16="http://schemas.microsoft.com/office/drawing/2014/main" val="3058878714"/>
                    </a:ext>
                  </a:extLst>
                </a:gridCol>
                <a:gridCol w="1065660">
                  <a:extLst>
                    <a:ext uri="{9D8B030D-6E8A-4147-A177-3AD203B41FA5}">
                      <a16:colId xmlns:a16="http://schemas.microsoft.com/office/drawing/2014/main" val="765024550"/>
                    </a:ext>
                  </a:extLst>
                </a:gridCol>
                <a:gridCol w="1065660">
                  <a:extLst>
                    <a:ext uri="{9D8B030D-6E8A-4147-A177-3AD203B41FA5}">
                      <a16:colId xmlns:a16="http://schemas.microsoft.com/office/drawing/2014/main" val="3867799953"/>
                    </a:ext>
                  </a:extLst>
                </a:gridCol>
                <a:gridCol w="1065660">
                  <a:extLst>
                    <a:ext uri="{9D8B030D-6E8A-4147-A177-3AD203B41FA5}">
                      <a16:colId xmlns:a16="http://schemas.microsoft.com/office/drawing/2014/main" val="1253762119"/>
                    </a:ext>
                  </a:extLst>
                </a:gridCol>
              </a:tblGrid>
              <a:tr h="198134">
                <a:tc>
                  <a:txBody>
                    <a:bodyPr/>
                    <a:lstStyle/>
                    <a:p>
                      <a:pPr algn="ctr" fontAlgn="b"/>
                      <a:r>
                        <a:rPr lang="en-US" sz="900" b="0" u="none" strike="noStrike">
                          <a:solidFill>
                            <a:schemeClr val="bg1"/>
                          </a:solidFill>
                          <a:effectLst/>
                          <a:latin typeface="Albertross bold" panose="020B0803020203020204" pitchFamily="34" charset="0"/>
                          <a:cs typeface="Albertross bold" panose="020B0803020203020204" pitchFamily="34" charset="0"/>
                        </a:rPr>
                        <a:t>Month</a:t>
                      </a:r>
                      <a:endParaRPr lang="en-US" sz="900" b="0" i="0" u="none" strike="noStrike">
                        <a:solidFill>
                          <a:schemeClr val="bg1"/>
                        </a:solidFill>
                        <a:effectLst/>
                        <a:latin typeface="Albertross bold" panose="020B0803020203020204" pitchFamily="34" charset="0"/>
                        <a:cs typeface="Albertross bold" panose="020B0803020203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900" b="0" u="none" strike="noStrike">
                          <a:solidFill>
                            <a:schemeClr val="bg1"/>
                          </a:solidFill>
                          <a:effectLst/>
                          <a:latin typeface="Albertross bold" panose="020B0803020203020204" pitchFamily="34" charset="0"/>
                          <a:cs typeface="Albertross bold" panose="020B0803020203020204" pitchFamily="34" charset="0"/>
                        </a:rPr>
                        <a:t>Avg. asking price</a:t>
                      </a:r>
                      <a:endParaRPr lang="en-US" sz="900" b="0" i="0" u="none" strike="noStrike">
                        <a:solidFill>
                          <a:schemeClr val="bg1"/>
                        </a:solidFill>
                        <a:effectLst/>
                        <a:latin typeface="Albertross bold" panose="020B0803020203020204" pitchFamily="34" charset="0"/>
                        <a:cs typeface="Albertross bold" panose="020B0803020203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900" b="0" u="none" strike="noStrike">
                          <a:solidFill>
                            <a:schemeClr val="bg1"/>
                          </a:solidFill>
                          <a:effectLst/>
                          <a:latin typeface="Albertross bold" panose="020B0803020203020204" pitchFamily="34" charset="0"/>
                          <a:cs typeface="Albertross bold" panose="020B0803020203020204" pitchFamily="34" charset="0"/>
                        </a:rPr>
                        <a:t>Monthly change</a:t>
                      </a:r>
                      <a:endParaRPr lang="en-US" sz="900" b="0" i="0" u="none" strike="noStrike">
                        <a:solidFill>
                          <a:schemeClr val="bg1"/>
                        </a:solidFill>
                        <a:effectLst/>
                        <a:latin typeface="Albertross bold" panose="020B0803020203020204" pitchFamily="34" charset="0"/>
                        <a:cs typeface="Albertross bold" panose="020B0803020203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900" b="0" u="none" strike="noStrike">
                          <a:solidFill>
                            <a:schemeClr val="bg1"/>
                          </a:solidFill>
                          <a:effectLst/>
                          <a:latin typeface="Albertross bold" panose="020B0803020203020204" pitchFamily="34" charset="0"/>
                          <a:cs typeface="Albertross bold" panose="020B0803020203020204" pitchFamily="34" charset="0"/>
                        </a:rPr>
                        <a:t>Annual change</a:t>
                      </a:r>
                      <a:endParaRPr lang="en-US" sz="900" b="0" i="0" u="none" strike="noStrike">
                        <a:solidFill>
                          <a:schemeClr val="bg1"/>
                        </a:solidFill>
                        <a:effectLst/>
                        <a:latin typeface="Albertross bold" panose="020B0803020203020204" pitchFamily="34" charset="0"/>
                        <a:cs typeface="Albertross bold" panose="020B0803020203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900" b="0" u="none" strike="noStrike">
                          <a:solidFill>
                            <a:schemeClr val="bg1"/>
                          </a:solidFill>
                          <a:effectLst/>
                          <a:latin typeface="Albertross bold" panose="020B0803020203020204" pitchFamily="34" charset="0"/>
                          <a:cs typeface="Albertross bold" panose="020B0803020203020204" pitchFamily="34" charset="0"/>
                        </a:rPr>
                        <a:t>Index</a:t>
                      </a:r>
                      <a:endParaRPr lang="en-US" sz="900" b="0" i="0" u="none" strike="noStrike">
                        <a:solidFill>
                          <a:schemeClr val="bg1"/>
                        </a:solidFill>
                        <a:effectLst/>
                        <a:latin typeface="Albertross bold" panose="020B0803020203020204" pitchFamily="34" charset="0"/>
                        <a:cs typeface="Albertross bold" panose="020B0803020203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46160121"/>
                  </a:ext>
                </a:extLst>
              </a:tr>
              <a:tr h="241468">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a:latin typeface="Albatross Light" panose="020B0403020203020204" charset="0"/>
                          <a:cs typeface="Albatross Light" panose="020B0403020203020204" charset="0"/>
                        </a:rPr>
                        <a:t>May 2026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a:latin typeface="Albatross Light" panose="020B0403020203020204" charset="0"/>
                          <a:cs typeface="Albatross Light" panose="020B0403020203020204" charset="0"/>
                        </a:rPr>
                        <a:t>£378,304</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a:latin typeface="Albatross Light" panose="020B0403020203020204" charset="0"/>
                          <a:cs typeface="Albatross Light" panose="020B0403020203020204" charset="0"/>
                        </a:rPr>
                        <a:t>+1.2%</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a:latin typeface="Albatross Light" panose="020B0403020203020204" charset="0"/>
                          <a:cs typeface="Albatross Light" panose="020B0403020203020204" charset="0"/>
                        </a:rPr>
                        <a:t>-0.3%</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a:latin typeface="Albatross Light" panose="020B0403020203020204" charset="0"/>
                          <a:cs typeface="Albatross Light" panose="020B0403020203020204" charset="0"/>
                        </a:rPr>
                        <a:t>292.5</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16704711"/>
                  </a:ext>
                </a:extLst>
              </a:tr>
            </a:tbl>
          </a:graphicData>
        </a:graphic>
      </p:graphicFrame>
      <p:sp>
        <p:nvSpPr>
          <p:cNvPr id="29" name="Rectangle 28">
            <a:extLst>
              <a:ext uri="{FF2B5EF4-FFF2-40B4-BE49-F238E27FC236}">
                <a16:creationId xmlns:a16="http://schemas.microsoft.com/office/drawing/2014/main" id="{A1DE8327-B480-F529-91ED-9F5CF487D910}"/>
              </a:ext>
            </a:extLst>
          </p:cNvPr>
          <p:cNvSpPr/>
          <p:nvPr/>
        </p:nvSpPr>
        <p:spPr>
          <a:xfrm>
            <a:off x="1039" y="-3403"/>
            <a:ext cx="7558636" cy="3719967"/>
          </a:xfrm>
          <a:prstGeom prst="rect">
            <a:avLst/>
          </a:prstGeom>
          <a:solidFill>
            <a:srgbClr val="1E2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9122394-8EE4-D710-35E8-339E44A5A82D}"/>
              </a:ext>
            </a:extLst>
          </p:cNvPr>
          <p:cNvSpPr txBox="1">
            <a:spLocks/>
          </p:cNvSpPr>
          <p:nvPr/>
        </p:nvSpPr>
        <p:spPr>
          <a:xfrm>
            <a:off x="822848" y="947738"/>
            <a:ext cx="5882004" cy="707886"/>
          </a:xfrm>
          <a:prstGeom prst="rect">
            <a:avLst/>
          </a:prstGeom>
          <a:noFill/>
        </p:spPr>
        <p:txBody>
          <a:bodyPr wrap="square" rtlCol="0">
            <a:spAutoFit/>
          </a:bodyPr>
          <a:lstStyle/>
          <a:p>
            <a:r>
              <a:rPr lang="en-GB" sz="4000" b="1" spc="-50">
                <a:solidFill>
                  <a:schemeClr val="bg1"/>
                </a:solidFill>
                <a:uFill>
                  <a:solidFill>
                    <a:srgbClr val="00DEB5"/>
                  </a:solidFill>
                </a:uFill>
                <a:latin typeface="Albertross" panose="020B0603020203020204" pitchFamily="34" charset="0"/>
                <a:cs typeface="Albertross" panose="020B0603020203020204" pitchFamily="34" charset="0"/>
              </a:rPr>
              <a:t>House Price Index</a:t>
            </a:r>
          </a:p>
        </p:txBody>
      </p:sp>
      <p:sp>
        <p:nvSpPr>
          <p:cNvPr id="8" name="TextBox 7">
            <a:extLst>
              <a:ext uri="{FF2B5EF4-FFF2-40B4-BE49-F238E27FC236}">
                <a16:creationId xmlns:a16="http://schemas.microsoft.com/office/drawing/2014/main" id="{CEB2E0E0-8B89-CC23-26D7-9ECBB33F39B4}"/>
              </a:ext>
            </a:extLst>
          </p:cNvPr>
          <p:cNvSpPr txBox="1"/>
          <p:nvPr/>
        </p:nvSpPr>
        <p:spPr>
          <a:xfrm>
            <a:off x="5379720" y="1967984"/>
            <a:ext cx="3813810" cy="369332"/>
          </a:xfrm>
          <a:prstGeom prst="rect">
            <a:avLst/>
          </a:prstGeom>
          <a:noFill/>
        </p:spPr>
        <p:txBody>
          <a:bodyPr wrap="square">
            <a:spAutoFit/>
          </a:bodyPr>
          <a:lstStyle/>
          <a:p>
            <a:endParaRPr lang="en-GB"/>
          </a:p>
        </p:txBody>
      </p:sp>
      <p:grpSp>
        <p:nvGrpSpPr>
          <p:cNvPr id="17" name="Group 16">
            <a:extLst>
              <a:ext uri="{FF2B5EF4-FFF2-40B4-BE49-F238E27FC236}">
                <a16:creationId xmlns:a16="http://schemas.microsoft.com/office/drawing/2014/main" id="{19D3AF1D-2744-5660-5C8E-6FE0A76B0682}"/>
              </a:ext>
            </a:extLst>
          </p:cNvPr>
          <p:cNvGrpSpPr>
            <a:grpSpLocks/>
          </p:cNvGrpSpPr>
          <p:nvPr/>
        </p:nvGrpSpPr>
        <p:grpSpPr>
          <a:xfrm>
            <a:off x="935039" y="373157"/>
            <a:ext cx="1302864" cy="266041"/>
            <a:chOff x="935038" y="96470"/>
            <a:chExt cx="1692987" cy="345703"/>
          </a:xfrm>
          <a:solidFill>
            <a:schemeClr val="bg1"/>
          </a:solidFill>
        </p:grpSpPr>
        <p:sp>
          <p:nvSpPr>
            <p:cNvPr id="15" name="Freeform: Shape 14">
              <a:extLst>
                <a:ext uri="{FF2B5EF4-FFF2-40B4-BE49-F238E27FC236}">
                  <a16:creationId xmlns:a16="http://schemas.microsoft.com/office/drawing/2014/main" id="{FEB374B8-3A2E-C82E-FBEA-C1B61FC477ED}"/>
                </a:ext>
              </a:extLst>
            </p:cNvPr>
            <p:cNvSpPr>
              <a:spLocks/>
            </p:cNvSpPr>
            <p:nvPr/>
          </p:nvSpPr>
          <p:spPr>
            <a:xfrm>
              <a:off x="2415079" y="96470"/>
              <a:ext cx="212946" cy="215400"/>
            </a:xfrm>
            <a:custGeom>
              <a:avLst/>
              <a:gdLst>
                <a:gd name="connsiteX0" fmla="*/ 157395 w 212946"/>
                <a:gd name="connsiteY0" fmla="*/ 190137 h 215400"/>
                <a:gd name="connsiteX1" fmla="*/ 186493 w 212946"/>
                <a:gd name="connsiteY1" fmla="*/ 190137 h 215400"/>
                <a:gd name="connsiteX2" fmla="*/ 186493 w 212946"/>
                <a:gd name="connsiteY2" fmla="*/ 101052 h 215400"/>
                <a:gd name="connsiteX3" fmla="*/ 107134 w 212946"/>
                <a:gd name="connsiteY3" fmla="*/ 33241 h 215400"/>
                <a:gd name="connsiteX4" fmla="*/ 27776 w 212946"/>
                <a:gd name="connsiteY4" fmla="*/ 101052 h 215400"/>
                <a:gd name="connsiteX5" fmla="*/ 27776 w 212946"/>
                <a:gd name="connsiteY5" fmla="*/ 190137 h 215400"/>
                <a:gd name="connsiteX6" fmla="*/ 56874 w 212946"/>
                <a:gd name="connsiteY6" fmla="*/ 190137 h 215400"/>
                <a:gd name="connsiteX7" fmla="*/ 108457 w 212946"/>
                <a:gd name="connsiteY7" fmla="*/ 146259 h 215400"/>
                <a:gd name="connsiteX8" fmla="*/ 157395 w 212946"/>
                <a:gd name="connsiteY8" fmla="*/ 190137 h 215400"/>
                <a:gd name="connsiteX9" fmla="*/ 190461 w 212946"/>
                <a:gd name="connsiteY9" fmla="*/ 215400 h 215400"/>
                <a:gd name="connsiteX10" fmla="*/ 148136 w 212946"/>
                <a:gd name="connsiteY10" fmla="*/ 215400 h 215400"/>
                <a:gd name="connsiteX11" fmla="*/ 107134 w 212946"/>
                <a:gd name="connsiteY11" fmla="*/ 179500 h 215400"/>
                <a:gd name="connsiteX12" fmla="*/ 64810 w 212946"/>
                <a:gd name="connsiteY12" fmla="*/ 215400 h 215400"/>
                <a:gd name="connsiteX13" fmla="*/ 22485 w 212946"/>
                <a:gd name="connsiteY13" fmla="*/ 215400 h 215400"/>
                <a:gd name="connsiteX14" fmla="*/ 6613 w 212946"/>
                <a:gd name="connsiteY14" fmla="*/ 208752 h 215400"/>
                <a:gd name="connsiteX15" fmla="*/ 0 w 212946"/>
                <a:gd name="connsiteY15" fmla="*/ 192796 h 215400"/>
                <a:gd name="connsiteX16" fmla="*/ 0 w 212946"/>
                <a:gd name="connsiteY16" fmla="*/ 98393 h 215400"/>
                <a:gd name="connsiteX17" fmla="*/ 6613 w 212946"/>
                <a:gd name="connsiteY17" fmla="*/ 82437 h 215400"/>
                <a:gd name="connsiteX18" fmla="*/ 7936 w 212946"/>
                <a:gd name="connsiteY18" fmla="*/ 81107 h 215400"/>
                <a:gd name="connsiteX19" fmla="*/ 107134 w 212946"/>
                <a:gd name="connsiteY19" fmla="*/ 0 h 215400"/>
                <a:gd name="connsiteX20" fmla="*/ 206333 w 212946"/>
                <a:gd name="connsiteY20" fmla="*/ 83767 h 215400"/>
                <a:gd name="connsiteX21" fmla="*/ 212946 w 212946"/>
                <a:gd name="connsiteY21" fmla="*/ 99722 h 215400"/>
                <a:gd name="connsiteX22" fmla="*/ 212946 w 212946"/>
                <a:gd name="connsiteY22" fmla="*/ 194126 h 215400"/>
                <a:gd name="connsiteX23" fmla="*/ 206333 w 212946"/>
                <a:gd name="connsiteY23" fmla="*/ 210082 h 215400"/>
                <a:gd name="connsiteX24" fmla="*/ 190461 w 212946"/>
                <a:gd name="connsiteY24" fmla="*/ 215400 h 2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946" h="215400">
                  <a:moveTo>
                    <a:pt x="157395" y="190137"/>
                  </a:moveTo>
                  <a:lnTo>
                    <a:pt x="186493" y="190137"/>
                  </a:lnTo>
                  <a:lnTo>
                    <a:pt x="186493" y="101052"/>
                  </a:lnTo>
                  <a:lnTo>
                    <a:pt x="107134" y="33241"/>
                  </a:lnTo>
                  <a:lnTo>
                    <a:pt x="27776" y="101052"/>
                  </a:lnTo>
                  <a:lnTo>
                    <a:pt x="27776" y="190137"/>
                  </a:lnTo>
                  <a:lnTo>
                    <a:pt x="56874" y="190137"/>
                  </a:lnTo>
                  <a:lnTo>
                    <a:pt x="108457" y="146259"/>
                  </a:lnTo>
                  <a:lnTo>
                    <a:pt x="157395" y="190137"/>
                  </a:lnTo>
                  <a:close/>
                  <a:moveTo>
                    <a:pt x="190461" y="215400"/>
                  </a:moveTo>
                  <a:lnTo>
                    <a:pt x="148136" y="215400"/>
                  </a:lnTo>
                  <a:lnTo>
                    <a:pt x="107134" y="179500"/>
                  </a:lnTo>
                  <a:lnTo>
                    <a:pt x="64810" y="215400"/>
                  </a:lnTo>
                  <a:lnTo>
                    <a:pt x="22485" y="215400"/>
                  </a:lnTo>
                  <a:cubicBezTo>
                    <a:pt x="17194" y="215400"/>
                    <a:pt x="10581" y="212741"/>
                    <a:pt x="6613" y="208752"/>
                  </a:cubicBezTo>
                  <a:cubicBezTo>
                    <a:pt x="2645" y="204763"/>
                    <a:pt x="0" y="199445"/>
                    <a:pt x="0" y="192796"/>
                  </a:cubicBezTo>
                  <a:lnTo>
                    <a:pt x="0" y="98393"/>
                  </a:lnTo>
                  <a:cubicBezTo>
                    <a:pt x="0" y="93074"/>
                    <a:pt x="2645" y="86426"/>
                    <a:pt x="6613" y="82437"/>
                  </a:cubicBezTo>
                  <a:lnTo>
                    <a:pt x="7936" y="81107"/>
                  </a:lnTo>
                  <a:lnTo>
                    <a:pt x="107134" y="0"/>
                  </a:lnTo>
                  <a:lnTo>
                    <a:pt x="206333" y="83767"/>
                  </a:lnTo>
                  <a:cubicBezTo>
                    <a:pt x="210301" y="87756"/>
                    <a:pt x="212946" y="93074"/>
                    <a:pt x="212946" y="99722"/>
                  </a:cubicBezTo>
                  <a:lnTo>
                    <a:pt x="212946" y="194126"/>
                  </a:lnTo>
                  <a:cubicBezTo>
                    <a:pt x="212946" y="199445"/>
                    <a:pt x="210301" y="206093"/>
                    <a:pt x="206333" y="210082"/>
                  </a:cubicBezTo>
                  <a:cubicBezTo>
                    <a:pt x="201042" y="214071"/>
                    <a:pt x="195752" y="215400"/>
                    <a:pt x="190461" y="215400"/>
                  </a:cubicBezTo>
                </a:path>
              </a:pathLst>
            </a:custGeom>
            <a:solidFill>
              <a:srgbClr val="00DEB5"/>
            </a:solidFill>
            <a:ln w="1317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CF03D9D-6F70-EE95-2A86-22CE405CA141}"/>
                </a:ext>
              </a:extLst>
            </p:cNvPr>
            <p:cNvSpPr>
              <a:spLocks/>
            </p:cNvSpPr>
            <p:nvPr/>
          </p:nvSpPr>
          <p:spPr>
            <a:xfrm>
              <a:off x="935038" y="158962"/>
              <a:ext cx="1429781" cy="283211"/>
            </a:xfrm>
            <a:custGeom>
              <a:avLst/>
              <a:gdLst>
                <a:gd name="connsiteX0" fmla="*/ 863688 w 1429781"/>
                <a:gd name="connsiteY0" fmla="*/ 61163 h 283211"/>
                <a:gd name="connsiteX1" fmla="*/ 834590 w 1429781"/>
                <a:gd name="connsiteY1" fmla="*/ 66482 h 283211"/>
                <a:gd name="connsiteX2" fmla="*/ 810783 w 1429781"/>
                <a:gd name="connsiteY2" fmla="*/ 82437 h 283211"/>
                <a:gd name="connsiteX3" fmla="*/ 804169 w 1429781"/>
                <a:gd name="connsiteY3" fmla="*/ 75789 h 283211"/>
                <a:gd name="connsiteX4" fmla="*/ 794911 w 1429781"/>
                <a:gd name="connsiteY4" fmla="*/ 69141 h 283211"/>
                <a:gd name="connsiteX5" fmla="*/ 781684 w 1429781"/>
                <a:gd name="connsiteY5" fmla="*/ 63822 h 283211"/>
                <a:gd name="connsiteX6" fmla="*/ 764490 w 1429781"/>
                <a:gd name="connsiteY6" fmla="*/ 62493 h 283211"/>
                <a:gd name="connsiteX7" fmla="*/ 738037 w 1429781"/>
                <a:gd name="connsiteY7" fmla="*/ 67811 h 283211"/>
                <a:gd name="connsiteX8" fmla="*/ 719520 w 1429781"/>
                <a:gd name="connsiteY8" fmla="*/ 82437 h 283211"/>
                <a:gd name="connsiteX9" fmla="*/ 718197 w 1429781"/>
                <a:gd name="connsiteY9" fmla="*/ 65152 h 283211"/>
                <a:gd name="connsiteX10" fmla="*/ 671905 w 1429781"/>
                <a:gd name="connsiteY10" fmla="*/ 65152 h 283211"/>
                <a:gd name="connsiteX11" fmla="*/ 671905 w 1429781"/>
                <a:gd name="connsiteY11" fmla="*/ 216730 h 283211"/>
                <a:gd name="connsiteX12" fmla="*/ 719520 w 1429781"/>
                <a:gd name="connsiteY12" fmla="*/ 216730 h 283211"/>
                <a:gd name="connsiteX13" fmla="*/ 719520 w 1429781"/>
                <a:gd name="connsiteY13" fmla="*/ 135622 h 283211"/>
                <a:gd name="connsiteX14" fmla="*/ 727456 w 1429781"/>
                <a:gd name="connsiteY14" fmla="*/ 111689 h 283211"/>
                <a:gd name="connsiteX15" fmla="*/ 749941 w 1429781"/>
                <a:gd name="connsiteY15" fmla="*/ 102382 h 283211"/>
                <a:gd name="connsiteX16" fmla="*/ 768458 w 1429781"/>
                <a:gd name="connsiteY16" fmla="*/ 110359 h 283211"/>
                <a:gd name="connsiteX17" fmla="*/ 775071 w 1429781"/>
                <a:gd name="connsiteY17" fmla="*/ 131633 h 283211"/>
                <a:gd name="connsiteX18" fmla="*/ 775071 w 1429781"/>
                <a:gd name="connsiteY18" fmla="*/ 218059 h 283211"/>
                <a:gd name="connsiteX19" fmla="*/ 821364 w 1429781"/>
                <a:gd name="connsiteY19" fmla="*/ 218059 h 283211"/>
                <a:gd name="connsiteX20" fmla="*/ 821364 w 1429781"/>
                <a:gd name="connsiteY20" fmla="*/ 136952 h 283211"/>
                <a:gd name="connsiteX21" fmla="*/ 829300 w 1429781"/>
                <a:gd name="connsiteY21" fmla="*/ 113019 h 283211"/>
                <a:gd name="connsiteX22" fmla="*/ 851785 w 1429781"/>
                <a:gd name="connsiteY22" fmla="*/ 103711 h 283211"/>
                <a:gd name="connsiteX23" fmla="*/ 870302 w 1429781"/>
                <a:gd name="connsiteY23" fmla="*/ 111689 h 283211"/>
                <a:gd name="connsiteX24" fmla="*/ 876915 w 1429781"/>
                <a:gd name="connsiteY24" fmla="*/ 132963 h 283211"/>
                <a:gd name="connsiteX25" fmla="*/ 876915 w 1429781"/>
                <a:gd name="connsiteY25" fmla="*/ 219389 h 283211"/>
                <a:gd name="connsiteX26" fmla="*/ 924530 w 1429781"/>
                <a:gd name="connsiteY26" fmla="*/ 219389 h 283211"/>
                <a:gd name="connsiteX27" fmla="*/ 924530 w 1429781"/>
                <a:gd name="connsiteY27" fmla="*/ 126315 h 283211"/>
                <a:gd name="connsiteX28" fmla="*/ 908658 w 1429781"/>
                <a:gd name="connsiteY28" fmla="*/ 81107 h 283211"/>
                <a:gd name="connsiteX29" fmla="*/ 863688 w 1429781"/>
                <a:gd name="connsiteY29" fmla="*/ 61163 h 283211"/>
                <a:gd name="connsiteX30" fmla="*/ 1059440 w 1429781"/>
                <a:gd name="connsiteY30" fmla="*/ 154237 h 283211"/>
                <a:gd name="connsiteX31" fmla="*/ 1052827 w 1429781"/>
                <a:gd name="connsiteY31" fmla="*/ 167533 h 283211"/>
                <a:gd name="connsiteX32" fmla="*/ 1040923 w 1429781"/>
                <a:gd name="connsiteY32" fmla="*/ 176841 h 283211"/>
                <a:gd name="connsiteX33" fmla="*/ 1025051 w 1429781"/>
                <a:gd name="connsiteY33" fmla="*/ 180830 h 283211"/>
                <a:gd name="connsiteX34" fmla="*/ 1009180 w 1429781"/>
                <a:gd name="connsiteY34" fmla="*/ 176841 h 283211"/>
                <a:gd name="connsiteX35" fmla="*/ 997276 w 1429781"/>
                <a:gd name="connsiteY35" fmla="*/ 167533 h 283211"/>
                <a:gd name="connsiteX36" fmla="*/ 990663 w 1429781"/>
                <a:gd name="connsiteY36" fmla="*/ 154237 h 283211"/>
                <a:gd name="connsiteX37" fmla="*/ 988017 w 1429781"/>
                <a:gd name="connsiteY37" fmla="*/ 139611 h 283211"/>
                <a:gd name="connsiteX38" fmla="*/ 990663 w 1429781"/>
                <a:gd name="connsiteY38" fmla="*/ 124985 h 283211"/>
                <a:gd name="connsiteX39" fmla="*/ 997276 w 1429781"/>
                <a:gd name="connsiteY39" fmla="*/ 111689 h 283211"/>
                <a:gd name="connsiteX40" fmla="*/ 1009180 w 1429781"/>
                <a:gd name="connsiteY40" fmla="*/ 102382 h 283211"/>
                <a:gd name="connsiteX41" fmla="*/ 1025051 w 1429781"/>
                <a:gd name="connsiteY41" fmla="*/ 98393 h 283211"/>
                <a:gd name="connsiteX42" fmla="*/ 1040923 w 1429781"/>
                <a:gd name="connsiteY42" fmla="*/ 102382 h 283211"/>
                <a:gd name="connsiteX43" fmla="*/ 1052827 w 1429781"/>
                <a:gd name="connsiteY43" fmla="*/ 111689 h 283211"/>
                <a:gd name="connsiteX44" fmla="*/ 1059440 w 1429781"/>
                <a:gd name="connsiteY44" fmla="*/ 124985 h 283211"/>
                <a:gd name="connsiteX45" fmla="*/ 1062086 w 1429781"/>
                <a:gd name="connsiteY45" fmla="*/ 139611 h 283211"/>
                <a:gd name="connsiteX46" fmla="*/ 1059440 w 1429781"/>
                <a:gd name="connsiteY46" fmla="*/ 154237 h 283211"/>
                <a:gd name="connsiteX47" fmla="*/ 1084571 w 1429781"/>
                <a:gd name="connsiteY47" fmla="*/ 82437 h 283211"/>
                <a:gd name="connsiteX48" fmla="*/ 1058118 w 1429781"/>
                <a:gd name="connsiteY48" fmla="*/ 65152 h 283211"/>
                <a:gd name="connsiteX49" fmla="*/ 1023729 w 1429781"/>
                <a:gd name="connsiteY49" fmla="*/ 58504 h 283211"/>
                <a:gd name="connsiteX50" fmla="*/ 989340 w 1429781"/>
                <a:gd name="connsiteY50" fmla="*/ 65152 h 283211"/>
                <a:gd name="connsiteX51" fmla="*/ 962887 w 1429781"/>
                <a:gd name="connsiteY51" fmla="*/ 82437 h 283211"/>
                <a:gd name="connsiteX52" fmla="*/ 945693 w 1429781"/>
                <a:gd name="connsiteY52" fmla="*/ 107700 h 283211"/>
                <a:gd name="connsiteX53" fmla="*/ 939079 w 1429781"/>
                <a:gd name="connsiteY53" fmla="*/ 139611 h 283211"/>
                <a:gd name="connsiteX54" fmla="*/ 945693 w 1429781"/>
                <a:gd name="connsiteY54" fmla="*/ 171522 h 283211"/>
                <a:gd name="connsiteX55" fmla="*/ 962887 w 1429781"/>
                <a:gd name="connsiteY55" fmla="*/ 196785 h 283211"/>
                <a:gd name="connsiteX56" fmla="*/ 989340 w 1429781"/>
                <a:gd name="connsiteY56" fmla="*/ 214071 h 283211"/>
                <a:gd name="connsiteX57" fmla="*/ 1023729 w 1429781"/>
                <a:gd name="connsiteY57" fmla="*/ 220719 h 283211"/>
                <a:gd name="connsiteX58" fmla="*/ 1058118 w 1429781"/>
                <a:gd name="connsiteY58" fmla="*/ 214071 h 283211"/>
                <a:gd name="connsiteX59" fmla="*/ 1084571 w 1429781"/>
                <a:gd name="connsiteY59" fmla="*/ 196785 h 283211"/>
                <a:gd name="connsiteX60" fmla="*/ 1101765 w 1429781"/>
                <a:gd name="connsiteY60" fmla="*/ 171522 h 283211"/>
                <a:gd name="connsiteX61" fmla="*/ 1108378 w 1429781"/>
                <a:gd name="connsiteY61" fmla="*/ 139611 h 283211"/>
                <a:gd name="connsiteX62" fmla="*/ 1101765 w 1429781"/>
                <a:gd name="connsiteY62" fmla="*/ 107700 h 283211"/>
                <a:gd name="connsiteX63" fmla="*/ 1084571 w 1429781"/>
                <a:gd name="connsiteY63" fmla="*/ 82437 h 283211"/>
                <a:gd name="connsiteX64" fmla="*/ 1227416 w 1429781"/>
                <a:gd name="connsiteY64" fmla="*/ 63822 h 283211"/>
                <a:gd name="connsiteX65" fmla="*/ 1191705 w 1429781"/>
                <a:gd name="connsiteY65" fmla="*/ 163545 h 283211"/>
                <a:gd name="connsiteX66" fmla="*/ 1154671 w 1429781"/>
                <a:gd name="connsiteY66" fmla="*/ 63822 h 283211"/>
                <a:gd name="connsiteX67" fmla="*/ 1101765 w 1429781"/>
                <a:gd name="connsiteY67" fmla="*/ 63822 h 283211"/>
                <a:gd name="connsiteX68" fmla="*/ 1167897 w 1429781"/>
                <a:gd name="connsiteY68" fmla="*/ 215400 h 283211"/>
                <a:gd name="connsiteX69" fmla="*/ 1212867 w 1429781"/>
                <a:gd name="connsiteY69" fmla="*/ 215400 h 283211"/>
                <a:gd name="connsiteX70" fmla="*/ 1280322 w 1429781"/>
                <a:gd name="connsiteY70" fmla="*/ 63822 h 283211"/>
                <a:gd name="connsiteX71" fmla="*/ 1227416 w 1429781"/>
                <a:gd name="connsiteY71" fmla="*/ 63822 h 283211"/>
                <a:gd name="connsiteX72" fmla="*/ 1318679 w 1429781"/>
                <a:gd name="connsiteY72" fmla="*/ 123656 h 283211"/>
                <a:gd name="connsiteX73" fmla="*/ 1321324 w 1429781"/>
                <a:gd name="connsiteY73" fmla="*/ 114348 h 283211"/>
                <a:gd name="connsiteX74" fmla="*/ 1327938 w 1429781"/>
                <a:gd name="connsiteY74" fmla="*/ 105041 h 283211"/>
                <a:gd name="connsiteX75" fmla="*/ 1338519 w 1429781"/>
                <a:gd name="connsiteY75" fmla="*/ 98393 h 283211"/>
                <a:gd name="connsiteX76" fmla="*/ 1353068 w 1429781"/>
                <a:gd name="connsiteY76" fmla="*/ 95733 h 283211"/>
                <a:gd name="connsiteX77" fmla="*/ 1367617 w 1429781"/>
                <a:gd name="connsiteY77" fmla="*/ 98393 h 283211"/>
                <a:gd name="connsiteX78" fmla="*/ 1378198 w 1429781"/>
                <a:gd name="connsiteY78" fmla="*/ 105041 h 283211"/>
                <a:gd name="connsiteX79" fmla="*/ 1384811 w 1429781"/>
                <a:gd name="connsiteY79" fmla="*/ 114348 h 283211"/>
                <a:gd name="connsiteX80" fmla="*/ 1387457 w 1429781"/>
                <a:gd name="connsiteY80" fmla="*/ 123656 h 283211"/>
                <a:gd name="connsiteX81" fmla="*/ 1318679 w 1429781"/>
                <a:gd name="connsiteY81" fmla="*/ 123656 h 283211"/>
                <a:gd name="connsiteX82" fmla="*/ 1429781 w 1429781"/>
                <a:gd name="connsiteY82" fmla="*/ 144930 h 283211"/>
                <a:gd name="connsiteX83" fmla="*/ 1424491 w 1429781"/>
                <a:gd name="connsiteY83" fmla="*/ 110359 h 283211"/>
                <a:gd name="connsiteX84" fmla="*/ 1409942 w 1429781"/>
                <a:gd name="connsiteY84" fmla="*/ 82437 h 283211"/>
                <a:gd name="connsiteX85" fmla="*/ 1386134 w 1429781"/>
                <a:gd name="connsiteY85" fmla="*/ 65152 h 283211"/>
                <a:gd name="connsiteX86" fmla="*/ 1353068 w 1429781"/>
                <a:gd name="connsiteY86" fmla="*/ 58504 h 283211"/>
                <a:gd name="connsiteX87" fmla="*/ 1318679 w 1429781"/>
                <a:gd name="connsiteY87" fmla="*/ 65152 h 283211"/>
                <a:gd name="connsiteX88" fmla="*/ 1293549 w 1429781"/>
                <a:gd name="connsiteY88" fmla="*/ 82437 h 283211"/>
                <a:gd name="connsiteX89" fmla="*/ 1277677 w 1429781"/>
                <a:gd name="connsiteY89" fmla="*/ 107700 h 283211"/>
                <a:gd name="connsiteX90" fmla="*/ 1272386 w 1429781"/>
                <a:gd name="connsiteY90" fmla="*/ 138282 h 283211"/>
                <a:gd name="connsiteX91" fmla="*/ 1277677 w 1429781"/>
                <a:gd name="connsiteY91" fmla="*/ 171522 h 283211"/>
                <a:gd name="connsiteX92" fmla="*/ 1294871 w 1429781"/>
                <a:gd name="connsiteY92" fmla="*/ 196785 h 283211"/>
                <a:gd name="connsiteX93" fmla="*/ 1321324 w 1429781"/>
                <a:gd name="connsiteY93" fmla="*/ 212741 h 283211"/>
                <a:gd name="connsiteX94" fmla="*/ 1357036 w 1429781"/>
                <a:gd name="connsiteY94" fmla="*/ 218059 h 283211"/>
                <a:gd name="connsiteX95" fmla="*/ 1383489 w 1429781"/>
                <a:gd name="connsiteY95" fmla="*/ 215400 h 283211"/>
                <a:gd name="connsiteX96" fmla="*/ 1403328 w 1429781"/>
                <a:gd name="connsiteY96" fmla="*/ 208752 h 283211"/>
                <a:gd name="connsiteX97" fmla="*/ 1416555 w 1429781"/>
                <a:gd name="connsiteY97" fmla="*/ 202104 h 283211"/>
                <a:gd name="connsiteX98" fmla="*/ 1424491 w 1429781"/>
                <a:gd name="connsiteY98" fmla="*/ 196785 h 283211"/>
                <a:gd name="connsiteX99" fmla="*/ 1404651 w 1429781"/>
                <a:gd name="connsiteY99" fmla="*/ 167533 h 283211"/>
                <a:gd name="connsiteX100" fmla="*/ 1387457 w 1429781"/>
                <a:gd name="connsiteY100" fmla="*/ 176841 h 283211"/>
                <a:gd name="connsiteX101" fmla="*/ 1357036 w 1429781"/>
                <a:gd name="connsiteY101" fmla="*/ 182159 h 283211"/>
                <a:gd name="connsiteX102" fmla="*/ 1326615 w 1429781"/>
                <a:gd name="connsiteY102" fmla="*/ 172852 h 283211"/>
                <a:gd name="connsiteX103" fmla="*/ 1316034 w 1429781"/>
                <a:gd name="connsiteY103" fmla="*/ 151578 h 283211"/>
                <a:gd name="connsiteX104" fmla="*/ 1427136 w 1429781"/>
                <a:gd name="connsiteY104" fmla="*/ 151578 h 283211"/>
                <a:gd name="connsiteX105" fmla="*/ 1427136 w 1429781"/>
                <a:gd name="connsiteY105" fmla="*/ 144930 h 283211"/>
                <a:gd name="connsiteX106" fmla="*/ 633548 w 1429781"/>
                <a:gd name="connsiteY106" fmla="*/ 180830 h 283211"/>
                <a:gd name="connsiteX107" fmla="*/ 620321 w 1429781"/>
                <a:gd name="connsiteY107" fmla="*/ 183489 h 283211"/>
                <a:gd name="connsiteX108" fmla="*/ 605772 w 1429781"/>
                <a:gd name="connsiteY108" fmla="*/ 178171 h 283211"/>
                <a:gd name="connsiteX109" fmla="*/ 601804 w 1429781"/>
                <a:gd name="connsiteY109" fmla="*/ 160885 h 283211"/>
                <a:gd name="connsiteX110" fmla="*/ 601804 w 1429781"/>
                <a:gd name="connsiteY110" fmla="*/ 101052 h 283211"/>
                <a:gd name="connsiteX111" fmla="*/ 641484 w 1429781"/>
                <a:gd name="connsiteY111" fmla="*/ 101052 h 283211"/>
                <a:gd name="connsiteX112" fmla="*/ 641484 w 1429781"/>
                <a:gd name="connsiteY112" fmla="*/ 63822 h 283211"/>
                <a:gd name="connsiteX113" fmla="*/ 601804 w 1429781"/>
                <a:gd name="connsiteY113" fmla="*/ 63822 h 283211"/>
                <a:gd name="connsiteX114" fmla="*/ 601804 w 1429781"/>
                <a:gd name="connsiteY114" fmla="*/ 18615 h 283211"/>
                <a:gd name="connsiteX115" fmla="*/ 555512 w 1429781"/>
                <a:gd name="connsiteY115" fmla="*/ 18615 h 283211"/>
                <a:gd name="connsiteX116" fmla="*/ 555512 w 1429781"/>
                <a:gd name="connsiteY116" fmla="*/ 63822 h 283211"/>
                <a:gd name="connsiteX117" fmla="*/ 530381 w 1429781"/>
                <a:gd name="connsiteY117" fmla="*/ 63822 h 283211"/>
                <a:gd name="connsiteX118" fmla="*/ 530381 w 1429781"/>
                <a:gd name="connsiteY118" fmla="*/ 99722 h 283211"/>
                <a:gd name="connsiteX119" fmla="*/ 555512 w 1429781"/>
                <a:gd name="connsiteY119" fmla="*/ 99722 h 283211"/>
                <a:gd name="connsiteX120" fmla="*/ 555512 w 1429781"/>
                <a:gd name="connsiteY120" fmla="*/ 156896 h 283211"/>
                <a:gd name="connsiteX121" fmla="*/ 558157 w 1429781"/>
                <a:gd name="connsiteY121" fmla="*/ 182159 h 283211"/>
                <a:gd name="connsiteX122" fmla="*/ 568738 w 1429781"/>
                <a:gd name="connsiteY122" fmla="*/ 202104 h 283211"/>
                <a:gd name="connsiteX123" fmla="*/ 587255 w 1429781"/>
                <a:gd name="connsiteY123" fmla="*/ 215400 h 283211"/>
                <a:gd name="connsiteX124" fmla="*/ 615031 w 1429781"/>
                <a:gd name="connsiteY124" fmla="*/ 220719 h 283211"/>
                <a:gd name="connsiteX125" fmla="*/ 660001 w 1429781"/>
                <a:gd name="connsiteY125" fmla="*/ 206093 h 283211"/>
                <a:gd name="connsiteX126" fmla="*/ 645452 w 1429781"/>
                <a:gd name="connsiteY126" fmla="*/ 174182 h 283211"/>
                <a:gd name="connsiteX127" fmla="*/ 633548 w 1429781"/>
                <a:gd name="connsiteY127" fmla="*/ 180830 h 283211"/>
                <a:gd name="connsiteX128" fmla="*/ 91263 w 1429781"/>
                <a:gd name="connsiteY128" fmla="*/ 61163 h 283211"/>
                <a:gd name="connsiteX129" fmla="*/ 64810 w 1429781"/>
                <a:gd name="connsiteY129" fmla="*/ 67811 h 283211"/>
                <a:gd name="connsiteX130" fmla="*/ 48938 w 1429781"/>
                <a:gd name="connsiteY130" fmla="*/ 82437 h 283211"/>
                <a:gd name="connsiteX131" fmla="*/ 46293 w 1429781"/>
                <a:gd name="connsiteY131" fmla="*/ 63822 h 283211"/>
                <a:gd name="connsiteX132" fmla="*/ 0 w 1429781"/>
                <a:gd name="connsiteY132" fmla="*/ 63822 h 283211"/>
                <a:gd name="connsiteX133" fmla="*/ 0 w 1429781"/>
                <a:gd name="connsiteY133" fmla="*/ 215400 h 283211"/>
                <a:gd name="connsiteX134" fmla="*/ 47615 w 1429781"/>
                <a:gd name="connsiteY134" fmla="*/ 215400 h 283211"/>
                <a:gd name="connsiteX135" fmla="*/ 47615 w 1429781"/>
                <a:gd name="connsiteY135" fmla="*/ 140941 h 283211"/>
                <a:gd name="connsiteX136" fmla="*/ 58196 w 1429781"/>
                <a:gd name="connsiteY136" fmla="*/ 113019 h 283211"/>
                <a:gd name="connsiteX137" fmla="*/ 85972 w 1429781"/>
                <a:gd name="connsiteY137" fmla="*/ 103711 h 283211"/>
                <a:gd name="connsiteX138" fmla="*/ 100521 w 1429781"/>
                <a:gd name="connsiteY138" fmla="*/ 105041 h 283211"/>
                <a:gd name="connsiteX139" fmla="*/ 108457 w 1429781"/>
                <a:gd name="connsiteY139" fmla="*/ 63822 h 283211"/>
                <a:gd name="connsiteX140" fmla="*/ 101844 w 1429781"/>
                <a:gd name="connsiteY140" fmla="*/ 62493 h 283211"/>
                <a:gd name="connsiteX141" fmla="*/ 91263 w 1429781"/>
                <a:gd name="connsiteY141" fmla="*/ 61163 h 283211"/>
                <a:gd name="connsiteX142" fmla="*/ 120361 w 1429781"/>
                <a:gd name="connsiteY142" fmla="*/ 215400 h 283211"/>
                <a:gd name="connsiteX143" fmla="*/ 167976 w 1429781"/>
                <a:gd name="connsiteY143" fmla="*/ 215400 h 283211"/>
                <a:gd name="connsiteX144" fmla="*/ 167976 w 1429781"/>
                <a:gd name="connsiteY144" fmla="*/ 63822 h 283211"/>
                <a:gd name="connsiteX145" fmla="*/ 120361 w 1429781"/>
                <a:gd name="connsiteY145" fmla="*/ 63822 h 283211"/>
                <a:gd name="connsiteX146" fmla="*/ 120361 w 1429781"/>
                <a:gd name="connsiteY146" fmla="*/ 215400 h 283211"/>
                <a:gd name="connsiteX147" fmla="*/ 296273 w 1429781"/>
                <a:gd name="connsiteY147" fmla="*/ 147589 h 283211"/>
                <a:gd name="connsiteX148" fmla="*/ 288337 w 1429781"/>
                <a:gd name="connsiteY148" fmla="*/ 168863 h 283211"/>
                <a:gd name="connsiteX149" fmla="*/ 265852 w 1429781"/>
                <a:gd name="connsiteY149" fmla="*/ 175511 h 283211"/>
                <a:gd name="connsiteX150" fmla="*/ 242044 w 1429781"/>
                <a:gd name="connsiteY150" fmla="*/ 166204 h 283211"/>
                <a:gd name="connsiteX151" fmla="*/ 234109 w 1429781"/>
                <a:gd name="connsiteY151" fmla="*/ 139611 h 283211"/>
                <a:gd name="connsiteX152" fmla="*/ 236754 w 1429781"/>
                <a:gd name="connsiteY152" fmla="*/ 123656 h 283211"/>
                <a:gd name="connsiteX153" fmla="*/ 244690 w 1429781"/>
                <a:gd name="connsiteY153" fmla="*/ 110359 h 283211"/>
                <a:gd name="connsiteX154" fmla="*/ 257916 w 1429781"/>
                <a:gd name="connsiteY154" fmla="*/ 101052 h 283211"/>
                <a:gd name="connsiteX155" fmla="*/ 276433 w 1429781"/>
                <a:gd name="connsiteY155" fmla="*/ 97063 h 283211"/>
                <a:gd name="connsiteX156" fmla="*/ 288337 w 1429781"/>
                <a:gd name="connsiteY156" fmla="*/ 98393 h 283211"/>
                <a:gd name="connsiteX157" fmla="*/ 297596 w 1429781"/>
                <a:gd name="connsiteY157" fmla="*/ 101052 h 283211"/>
                <a:gd name="connsiteX158" fmla="*/ 297596 w 1429781"/>
                <a:gd name="connsiteY158" fmla="*/ 147589 h 283211"/>
                <a:gd name="connsiteX159" fmla="*/ 275111 w 1429781"/>
                <a:gd name="connsiteY159" fmla="*/ 61163 h 283211"/>
                <a:gd name="connsiteX160" fmla="*/ 238076 w 1429781"/>
                <a:gd name="connsiteY160" fmla="*/ 66482 h 283211"/>
                <a:gd name="connsiteX161" fmla="*/ 210301 w 1429781"/>
                <a:gd name="connsiteY161" fmla="*/ 82437 h 283211"/>
                <a:gd name="connsiteX162" fmla="*/ 191784 w 1429781"/>
                <a:gd name="connsiteY162" fmla="*/ 107700 h 283211"/>
                <a:gd name="connsiteX163" fmla="*/ 185171 w 1429781"/>
                <a:gd name="connsiteY163" fmla="*/ 140941 h 283211"/>
                <a:gd name="connsiteX164" fmla="*/ 190461 w 1429781"/>
                <a:gd name="connsiteY164" fmla="*/ 170193 h 283211"/>
                <a:gd name="connsiteX165" fmla="*/ 203688 w 1429781"/>
                <a:gd name="connsiteY165" fmla="*/ 192796 h 283211"/>
                <a:gd name="connsiteX166" fmla="*/ 226173 w 1429781"/>
                <a:gd name="connsiteY166" fmla="*/ 207422 h 283211"/>
                <a:gd name="connsiteX167" fmla="*/ 256593 w 1429781"/>
                <a:gd name="connsiteY167" fmla="*/ 212741 h 283211"/>
                <a:gd name="connsiteX168" fmla="*/ 296273 w 1429781"/>
                <a:gd name="connsiteY168" fmla="*/ 200774 h 283211"/>
                <a:gd name="connsiteX169" fmla="*/ 296273 w 1429781"/>
                <a:gd name="connsiteY169" fmla="*/ 211411 h 283211"/>
                <a:gd name="connsiteX170" fmla="*/ 287014 w 1429781"/>
                <a:gd name="connsiteY170" fmla="*/ 236674 h 283211"/>
                <a:gd name="connsiteX171" fmla="*/ 261884 w 1429781"/>
                <a:gd name="connsiteY171" fmla="*/ 244652 h 283211"/>
                <a:gd name="connsiteX172" fmla="*/ 239399 w 1429781"/>
                <a:gd name="connsiteY172" fmla="*/ 241993 h 283211"/>
                <a:gd name="connsiteX173" fmla="*/ 219559 w 1429781"/>
                <a:gd name="connsiteY173" fmla="*/ 234015 h 283211"/>
                <a:gd name="connsiteX174" fmla="*/ 198397 w 1429781"/>
                <a:gd name="connsiteY174" fmla="*/ 267256 h 283211"/>
                <a:gd name="connsiteX175" fmla="*/ 227495 w 1429781"/>
                <a:gd name="connsiteY175" fmla="*/ 279222 h 283211"/>
                <a:gd name="connsiteX176" fmla="*/ 264529 w 1429781"/>
                <a:gd name="connsiteY176" fmla="*/ 283211 h 283211"/>
                <a:gd name="connsiteX177" fmla="*/ 322726 w 1429781"/>
                <a:gd name="connsiteY177" fmla="*/ 265926 h 283211"/>
                <a:gd name="connsiteX178" fmla="*/ 343888 w 1429781"/>
                <a:gd name="connsiteY178" fmla="*/ 210082 h 283211"/>
                <a:gd name="connsiteX179" fmla="*/ 343888 w 1429781"/>
                <a:gd name="connsiteY179" fmla="*/ 71800 h 283211"/>
                <a:gd name="connsiteX180" fmla="*/ 312145 w 1429781"/>
                <a:gd name="connsiteY180" fmla="*/ 63822 h 283211"/>
                <a:gd name="connsiteX181" fmla="*/ 275111 w 1429781"/>
                <a:gd name="connsiteY181" fmla="*/ 61163 h 283211"/>
                <a:gd name="connsiteX182" fmla="*/ 461604 w 1429781"/>
                <a:gd name="connsiteY182" fmla="*/ 61163 h 283211"/>
                <a:gd name="connsiteX183" fmla="*/ 436473 w 1429781"/>
                <a:gd name="connsiteY183" fmla="*/ 66482 h 283211"/>
                <a:gd name="connsiteX184" fmla="*/ 416634 w 1429781"/>
                <a:gd name="connsiteY184" fmla="*/ 79778 h 283211"/>
                <a:gd name="connsiteX185" fmla="*/ 416634 w 1429781"/>
                <a:gd name="connsiteY185" fmla="*/ 0 h 283211"/>
                <a:gd name="connsiteX186" fmla="*/ 369018 w 1429781"/>
                <a:gd name="connsiteY186" fmla="*/ 0 h 283211"/>
                <a:gd name="connsiteX187" fmla="*/ 369018 w 1429781"/>
                <a:gd name="connsiteY187" fmla="*/ 215400 h 283211"/>
                <a:gd name="connsiteX188" fmla="*/ 416634 w 1429781"/>
                <a:gd name="connsiteY188" fmla="*/ 215400 h 283211"/>
                <a:gd name="connsiteX189" fmla="*/ 416634 w 1429781"/>
                <a:gd name="connsiteY189" fmla="*/ 134293 h 283211"/>
                <a:gd name="connsiteX190" fmla="*/ 419279 w 1429781"/>
                <a:gd name="connsiteY190" fmla="*/ 120996 h 283211"/>
                <a:gd name="connsiteX191" fmla="*/ 425892 w 1429781"/>
                <a:gd name="connsiteY191" fmla="*/ 110359 h 283211"/>
                <a:gd name="connsiteX192" fmla="*/ 436473 w 1429781"/>
                <a:gd name="connsiteY192" fmla="*/ 103711 h 283211"/>
                <a:gd name="connsiteX193" fmla="*/ 449700 w 1429781"/>
                <a:gd name="connsiteY193" fmla="*/ 101052 h 283211"/>
                <a:gd name="connsiteX194" fmla="*/ 468217 w 1429781"/>
                <a:gd name="connsiteY194" fmla="*/ 109030 h 283211"/>
                <a:gd name="connsiteX195" fmla="*/ 474830 w 1429781"/>
                <a:gd name="connsiteY195" fmla="*/ 128974 h 283211"/>
                <a:gd name="connsiteX196" fmla="*/ 474830 w 1429781"/>
                <a:gd name="connsiteY196" fmla="*/ 215400 h 283211"/>
                <a:gd name="connsiteX197" fmla="*/ 522446 w 1429781"/>
                <a:gd name="connsiteY197" fmla="*/ 215400 h 283211"/>
                <a:gd name="connsiteX198" fmla="*/ 522446 w 1429781"/>
                <a:gd name="connsiteY198" fmla="*/ 122326 h 283211"/>
                <a:gd name="connsiteX199" fmla="*/ 506574 w 1429781"/>
                <a:gd name="connsiteY199" fmla="*/ 77119 h 283211"/>
                <a:gd name="connsiteX200" fmla="*/ 461604 w 1429781"/>
                <a:gd name="connsiteY200" fmla="*/ 61163 h 283211"/>
                <a:gd name="connsiteX201" fmla="*/ 162686 w 1429781"/>
                <a:gd name="connsiteY201" fmla="*/ 5319 h 283211"/>
                <a:gd name="connsiteX202" fmla="*/ 154750 w 1429781"/>
                <a:gd name="connsiteY202" fmla="*/ 1330 h 283211"/>
                <a:gd name="connsiteX203" fmla="*/ 145491 w 1429781"/>
                <a:gd name="connsiteY203" fmla="*/ 0 h 283211"/>
                <a:gd name="connsiteX204" fmla="*/ 136233 w 1429781"/>
                <a:gd name="connsiteY204" fmla="*/ 1330 h 283211"/>
                <a:gd name="connsiteX205" fmla="*/ 126974 w 1429781"/>
                <a:gd name="connsiteY205" fmla="*/ 5319 h 283211"/>
                <a:gd name="connsiteX206" fmla="*/ 120361 w 1429781"/>
                <a:gd name="connsiteY206" fmla="*/ 13296 h 283211"/>
                <a:gd name="connsiteX207" fmla="*/ 119038 w 1429781"/>
                <a:gd name="connsiteY207" fmla="*/ 22604 h 283211"/>
                <a:gd name="connsiteX208" fmla="*/ 120361 w 1429781"/>
                <a:gd name="connsiteY208" fmla="*/ 33241 h 283211"/>
                <a:gd name="connsiteX209" fmla="*/ 125651 w 1429781"/>
                <a:gd name="connsiteY209" fmla="*/ 41219 h 283211"/>
                <a:gd name="connsiteX210" fmla="*/ 133587 w 1429781"/>
                <a:gd name="connsiteY210" fmla="*/ 45207 h 283211"/>
                <a:gd name="connsiteX211" fmla="*/ 142846 w 1429781"/>
                <a:gd name="connsiteY211" fmla="*/ 46537 h 283211"/>
                <a:gd name="connsiteX212" fmla="*/ 152104 w 1429781"/>
                <a:gd name="connsiteY212" fmla="*/ 45207 h 283211"/>
                <a:gd name="connsiteX213" fmla="*/ 160040 w 1429781"/>
                <a:gd name="connsiteY213" fmla="*/ 41219 h 283211"/>
                <a:gd name="connsiteX214" fmla="*/ 165331 w 1429781"/>
                <a:gd name="connsiteY214" fmla="*/ 33241 h 283211"/>
                <a:gd name="connsiteX215" fmla="*/ 167976 w 1429781"/>
                <a:gd name="connsiteY215" fmla="*/ 22604 h 283211"/>
                <a:gd name="connsiteX216" fmla="*/ 165331 w 1429781"/>
                <a:gd name="connsiteY216" fmla="*/ 11967 h 283211"/>
                <a:gd name="connsiteX217" fmla="*/ 162686 w 1429781"/>
                <a:gd name="connsiteY217" fmla="*/ 5319 h 2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429781" h="283211">
                  <a:moveTo>
                    <a:pt x="863688" y="61163"/>
                  </a:moveTo>
                  <a:cubicBezTo>
                    <a:pt x="853107" y="61163"/>
                    <a:pt x="843849" y="62493"/>
                    <a:pt x="834590" y="66482"/>
                  </a:cubicBezTo>
                  <a:cubicBezTo>
                    <a:pt x="825332" y="70470"/>
                    <a:pt x="817396" y="75789"/>
                    <a:pt x="810783" y="82437"/>
                  </a:cubicBezTo>
                  <a:cubicBezTo>
                    <a:pt x="809460" y="79778"/>
                    <a:pt x="806815" y="77119"/>
                    <a:pt x="804169" y="75789"/>
                  </a:cubicBezTo>
                  <a:cubicBezTo>
                    <a:pt x="801524" y="73130"/>
                    <a:pt x="797556" y="70470"/>
                    <a:pt x="794911" y="69141"/>
                  </a:cubicBezTo>
                  <a:cubicBezTo>
                    <a:pt x="790943" y="66482"/>
                    <a:pt x="786975" y="65152"/>
                    <a:pt x="781684" y="63822"/>
                  </a:cubicBezTo>
                  <a:cubicBezTo>
                    <a:pt x="776394" y="62493"/>
                    <a:pt x="771103" y="62493"/>
                    <a:pt x="764490" y="62493"/>
                  </a:cubicBezTo>
                  <a:cubicBezTo>
                    <a:pt x="753909" y="62493"/>
                    <a:pt x="745973" y="63822"/>
                    <a:pt x="738037" y="67811"/>
                  </a:cubicBezTo>
                  <a:cubicBezTo>
                    <a:pt x="730101" y="71800"/>
                    <a:pt x="724811" y="77119"/>
                    <a:pt x="719520" y="82437"/>
                  </a:cubicBezTo>
                  <a:lnTo>
                    <a:pt x="718197" y="65152"/>
                  </a:lnTo>
                  <a:lnTo>
                    <a:pt x="671905" y="65152"/>
                  </a:lnTo>
                  <a:lnTo>
                    <a:pt x="671905" y="216730"/>
                  </a:lnTo>
                  <a:lnTo>
                    <a:pt x="719520" y="216730"/>
                  </a:lnTo>
                  <a:lnTo>
                    <a:pt x="719520" y="135622"/>
                  </a:lnTo>
                  <a:cubicBezTo>
                    <a:pt x="719520" y="126315"/>
                    <a:pt x="722165" y="118337"/>
                    <a:pt x="727456" y="111689"/>
                  </a:cubicBezTo>
                  <a:cubicBezTo>
                    <a:pt x="732746" y="105041"/>
                    <a:pt x="740682" y="102382"/>
                    <a:pt x="749941" y="102382"/>
                  </a:cubicBezTo>
                  <a:cubicBezTo>
                    <a:pt x="757877" y="102382"/>
                    <a:pt x="764490" y="105041"/>
                    <a:pt x="768458" y="110359"/>
                  </a:cubicBezTo>
                  <a:cubicBezTo>
                    <a:pt x="772426" y="115678"/>
                    <a:pt x="775071" y="122326"/>
                    <a:pt x="775071" y="131633"/>
                  </a:cubicBezTo>
                  <a:lnTo>
                    <a:pt x="775071" y="218059"/>
                  </a:lnTo>
                  <a:lnTo>
                    <a:pt x="821364" y="218059"/>
                  </a:lnTo>
                  <a:lnTo>
                    <a:pt x="821364" y="136952"/>
                  </a:lnTo>
                  <a:cubicBezTo>
                    <a:pt x="821364" y="127645"/>
                    <a:pt x="824009" y="119667"/>
                    <a:pt x="829300" y="113019"/>
                  </a:cubicBezTo>
                  <a:cubicBezTo>
                    <a:pt x="834590" y="106370"/>
                    <a:pt x="842526" y="103711"/>
                    <a:pt x="851785" y="103711"/>
                  </a:cubicBezTo>
                  <a:cubicBezTo>
                    <a:pt x="859721" y="103711"/>
                    <a:pt x="866334" y="106370"/>
                    <a:pt x="870302" y="111689"/>
                  </a:cubicBezTo>
                  <a:cubicBezTo>
                    <a:pt x="874270" y="117008"/>
                    <a:pt x="876915" y="123656"/>
                    <a:pt x="876915" y="132963"/>
                  </a:cubicBezTo>
                  <a:lnTo>
                    <a:pt x="876915" y="219389"/>
                  </a:lnTo>
                  <a:lnTo>
                    <a:pt x="924530" y="219389"/>
                  </a:lnTo>
                  <a:lnTo>
                    <a:pt x="924530" y="126315"/>
                  </a:lnTo>
                  <a:cubicBezTo>
                    <a:pt x="924530" y="107700"/>
                    <a:pt x="919240" y="93074"/>
                    <a:pt x="908658" y="81107"/>
                  </a:cubicBezTo>
                  <a:cubicBezTo>
                    <a:pt x="898077" y="66482"/>
                    <a:pt x="883528" y="61163"/>
                    <a:pt x="863688" y="61163"/>
                  </a:cubicBezTo>
                  <a:moveTo>
                    <a:pt x="1059440" y="154237"/>
                  </a:moveTo>
                  <a:cubicBezTo>
                    <a:pt x="1058118" y="159556"/>
                    <a:pt x="1055472" y="163545"/>
                    <a:pt x="1052827" y="167533"/>
                  </a:cubicBezTo>
                  <a:cubicBezTo>
                    <a:pt x="1050182" y="171522"/>
                    <a:pt x="1046214" y="174182"/>
                    <a:pt x="1040923" y="176841"/>
                  </a:cubicBezTo>
                  <a:cubicBezTo>
                    <a:pt x="1035633" y="179500"/>
                    <a:pt x="1030342" y="180830"/>
                    <a:pt x="1025051" y="180830"/>
                  </a:cubicBezTo>
                  <a:cubicBezTo>
                    <a:pt x="1018438" y="180830"/>
                    <a:pt x="1013148" y="179500"/>
                    <a:pt x="1009180" y="176841"/>
                  </a:cubicBezTo>
                  <a:cubicBezTo>
                    <a:pt x="1003889" y="174182"/>
                    <a:pt x="999921" y="171522"/>
                    <a:pt x="997276" y="167533"/>
                  </a:cubicBezTo>
                  <a:cubicBezTo>
                    <a:pt x="994630" y="163545"/>
                    <a:pt x="991985" y="159556"/>
                    <a:pt x="990663" y="154237"/>
                  </a:cubicBezTo>
                  <a:cubicBezTo>
                    <a:pt x="989340" y="148919"/>
                    <a:pt x="988017" y="144930"/>
                    <a:pt x="988017" y="139611"/>
                  </a:cubicBezTo>
                  <a:cubicBezTo>
                    <a:pt x="988017" y="134293"/>
                    <a:pt x="989340" y="128974"/>
                    <a:pt x="990663" y="124985"/>
                  </a:cubicBezTo>
                  <a:cubicBezTo>
                    <a:pt x="991985" y="119667"/>
                    <a:pt x="994630" y="115678"/>
                    <a:pt x="997276" y="111689"/>
                  </a:cubicBezTo>
                  <a:cubicBezTo>
                    <a:pt x="999921" y="107700"/>
                    <a:pt x="1003889" y="105041"/>
                    <a:pt x="1009180" y="102382"/>
                  </a:cubicBezTo>
                  <a:cubicBezTo>
                    <a:pt x="1014470" y="99722"/>
                    <a:pt x="1019761" y="98393"/>
                    <a:pt x="1025051" y="98393"/>
                  </a:cubicBezTo>
                  <a:cubicBezTo>
                    <a:pt x="1031665" y="98393"/>
                    <a:pt x="1036955" y="99722"/>
                    <a:pt x="1040923" y="102382"/>
                  </a:cubicBezTo>
                  <a:cubicBezTo>
                    <a:pt x="1046214" y="105041"/>
                    <a:pt x="1048859" y="107700"/>
                    <a:pt x="1052827" y="111689"/>
                  </a:cubicBezTo>
                  <a:cubicBezTo>
                    <a:pt x="1055472" y="115678"/>
                    <a:pt x="1058118" y="119667"/>
                    <a:pt x="1059440" y="124985"/>
                  </a:cubicBezTo>
                  <a:cubicBezTo>
                    <a:pt x="1060763" y="130304"/>
                    <a:pt x="1062086" y="134293"/>
                    <a:pt x="1062086" y="139611"/>
                  </a:cubicBezTo>
                  <a:cubicBezTo>
                    <a:pt x="1062086" y="144930"/>
                    <a:pt x="1060763" y="148919"/>
                    <a:pt x="1059440" y="154237"/>
                  </a:cubicBezTo>
                  <a:moveTo>
                    <a:pt x="1084571" y="82437"/>
                  </a:moveTo>
                  <a:cubicBezTo>
                    <a:pt x="1076635" y="75789"/>
                    <a:pt x="1068699" y="69141"/>
                    <a:pt x="1058118" y="65152"/>
                  </a:cubicBezTo>
                  <a:cubicBezTo>
                    <a:pt x="1047536" y="61163"/>
                    <a:pt x="1036955" y="58504"/>
                    <a:pt x="1023729" y="58504"/>
                  </a:cubicBezTo>
                  <a:cubicBezTo>
                    <a:pt x="1010502" y="58504"/>
                    <a:pt x="999921" y="61163"/>
                    <a:pt x="989340" y="65152"/>
                  </a:cubicBezTo>
                  <a:cubicBezTo>
                    <a:pt x="978759" y="69141"/>
                    <a:pt x="970823" y="74459"/>
                    <a:pt x="962887" y="82437"/>
                  </a:cubicBezTo>
                  <a:cubicBezTo>
                    <a:pt x="954951" y="89085"/>
                    <a:pt x="949661" y="98393"/>
                    <a:pt x="945693" y="107700"/>
                  </a:cubicBezTo>
                  <a:cubicBezTo>
                    <a:pt x="941725" y="117008"/>
                    <a:pt x="939079" y="127645"/>
                    <a:pt x="939079" y="139611"/>
                  </a:cubicBezTo>
                  <a:cubicBezTo>
                    <a:pt x="939079" y="150248"/>
                    <a:pt x="941725" y="160885"/>
                    <a:pt x="945693" y="171522"/>
                  </a:cubicBezTo>
                  <a:cubicBezTo>
                    <a:pt x="949661" y="180830"/>
                    <a:pt x="954951" y="190137"/>
                    <a:pt x="962887" y="196785"/>
                  </a:cubicBezTo>
                  <a:cubicBezTo>
                    <a:pt x="970823" y="203434"/>
                    <a:pt x="978759" y="210082"/>
                    <a:pt x="989340" y="214071"/>
                  </a:cubicBezTo>
                  <a:cubicBezTo>
                    <a:pt x="999921" y="218059"/>
                    <a:pt x="1010502" y="220719"/>
                    <a:pt x="1023729" y="220719"/>
                  </a:cubicBezTo>
                  <a:cubicBezTo>
                    <a:pt x="1036955" y="220719"/>
                    <a:pt x="1047536" y="218059"/>
                    <a:pt x="1058118" y="214071"/>
                  </a:cubicBezTo>
                  <a:cubicBezTo>
                    <a:pt x="1068699" y="210082"/>
                    <a:pt x="1076635" y="203434"/>
                    <a:pt x="1084571" y="196785"/>
                  </a:cubicBezTo>
                  <a:cubicBezTo>
                    <a:pt x="1092506" y="190137"/>
                    <a:pt x="1097797" y="180830"/>
                    <a:pt x="1101765" y="171522"/>
                  </a:cubicBezTo>
                  <a:cubicBezTo>
                    <a:pt x="1105733" y="162215"/>
                    <a:pt x="1108378" y="151578"/>
                    <a:pt x="1108378" y="139611"/>
                  </a:cubicBezTo>
                  <a:cubicBezTo>
                    <a:pt x="1108378" y="128974"/>
                    <a:pt x="1105733" y="118337"/>
                    <a:pt x="1101765" y="107700"/>
                  </a:cubicBezTo>
                  <a:cubicBezTo>
                    <a:pt x="1097797" y="98393"/>
                    <a:pt x="1092506" y="89085"/>
                    <a:pt x="1084571" y="82437"/>
                  </a:cubicBezTo>
                  <a:moveTo>
                    <a:pt x="1227416" y="63822"/>
                  </a:moveTo>
                  <a:lnTo>
                    <a:pt x="1191705" y="163545"/>
                  </a:lnTo>
                  <a:lnTo>
                    <a:pt x="1154671" y="63822"/>
                  </a:lnTo>
                  <a:lnTo>
                    <a:pt x="1101765" y="63822"/>
                  </a:lnTo>
                  <a:lnTo>
                    <a:pt x="1167897" y="215400"/>
                  </a:lnTo>
                  <a:lnTo>
                    <a:pt x="1212867" y="215400"/>
                  </a:lnTo>
                  <a:lnTo>
                    <a:pt x="1280322" y="63822"/>
                  </a:lnTo>
                  <a:lnTo>
                    <a:pt x="1227416" y="63822"/>
                  </a:lnTo>
                  <a:close/>
                  <a:moveTo>
                    <a:pt x="1318679" y="123656"/>
                  </a:moveTo>
                  <a:cubicBezTo>
                    <a:pt x="1318679" y="120996"/>
                    <a:pt x="1320002" y="117008"/>
                    <a:pt x="1321324" y="114348"/>
                  </a:cubicBezTo>
                  <a:cubicBezTo>
                    <a:pt x="1322647" y="110359"/>
                    <a:pt x="1325292" y="107700"/>
                    <a:pt x="1327938" y="105041"/>
                  </a:cubicBezTo>
                  <a:cubicBezTo>
                    <a:pt x="1330583" y="102382"/>
                    <a:pt x="1334551" y="99722"/>
                    <a:pt x="1338519" y="98393"/>
                  </a:cubicBezTo>
                  <a:cubicBezTo>
                    <a:pt x="1342487" y="97063"/>
                    <a:pt x="1347777" y="95733"/>
                    <a:pt x="1353068" y="95733"/>
                  </a:cubicBezTo>
                  <a:cubicBezTo>
                    <a:pt x="1358358" y="95733"/>
                    <a:pt x="1363649" y="97063"/>
                    <a:pt x="1367617" y="98393"/>
                  </a:cubicBezTo>
                  <a:cubicBezTo>
                    <a:pt x="1371585" y="99722"/>
                    <a:pt x="1375553" y="102382"/>
                    <a:pt x="1378198" y="105041"/>
                  </a:cubicBezTo>
                  <a:cubicBezTo>
                    <a:pt x="1380843" y="107700"/>
                    <a:pt x="1383489" y="110359"/>
                    <a:pt x="1384811" y="114348"/>
                  </a:cubicBezTo>
                  <a:cubicBezTo>
                    <a:pt x="1386134" y="118337"/>
                    <a:pt x="1387457" y="120996"/>
                    <a:pt x="1387457" y="123656"/>
                  </a:cubicBezTo>
                  <a:lnTo>
                    <a:pt x="1318679" y="123656"/>
                  </a:lnTo>
                  <a:close/>
                  <a:moveTo>
                    <a:pt x="1429781" y="144930"/>
                  </a:moveTo>
                  <a:cubicBezTo>
                    <a:pt x="1429781" y="131633"/>
                    <a:pt x="1428459" y="120996"/>
                    <a:pt x="1424491" y="110359"/>
                  </a:cubicBezTo>
                  <a:cubicBezTo>
                    <a:pt x="1420523" y="99722"/>
                    <a:pt x="1416555" y="90415"/>
                    <a:pt x="1409942" y="82437"/>
                  </a:cubicBezTo>
                  <a:cubicBezTo>
                    <a:pt x="1403328" y="74459"/>
                    <a:pt x="1395393" y="69141"/>
                    <a:pt x="1386134" y="65152"/>
                  </a:cubicBezTo>
                  <a:cubicBezTo>
                    <a:pt x="1376875" y="61163"/>
                    <a:pt x="1364972" y="58504"/>
                    <a:pt x="1353068" y="58504"/>
                  </a:cubicBezTo>
                  <a:cubicBezTo>
                    <a:pt x="1339841" y="58504"/>
                    <a:pt x="1329260" y="61163"/>
                    <a:pt x="1318679" y="65152"/>
                  </a:cubicBezTo>
                  <a:cubicBezTo>
                    <a:pt x="1308098" y="69141"/>
                    <a:pt x="1300162" y="75789"/>
                    <a:pt x="1293549" y="82437"/>
                  </a:cubicBezTo>
                  <a:cubicBezTo>
                    <a:pt x="1286936" y="89085"/>
                    <a:pt x="1281645" y="98393"/>
                    <a:pt x="1277677" y="107700"/>
                  </a:cubicBezTo>
                  <a:cubicBezTo>
                    <a:pt x="1273709" y="117008"/>
                    <a:pt x="1272386" y="127645"/>
                    <a:pt x="1272386" y="138282"/>
                  </a:cubicBezTo>
                  <a:cubicBezTo>
                    <a:pt x="1272386" y="150248"/>
                    <a:pt x="1273709" y="160885"/>
                    <a:pt x="1277677" y="171522"/>
                  </a:cubicBezTo>
                  <a:cubicBezTo>
                    <a:pt x="1281645" y="182159"/>
                    <a:pt x="1286936" y="190137"/>
                    <a:pt x="1294871" y="196785"/>
                  </a:cubicBezTo>
                  <a:cubicBezTo>
                    <a:pt x="1302807" y="203434"/>
                    <a:pt x="1310743" y="208752"/>
                    <a:pt x="1321324" y="212741"/>
                  </a:cubicBezTo>
                  <a:cubicBezTo>
                    <a:pt x="1331905" y="216730"/>
                    <a:pt x="1343809" y="218059"/>
                    <a:pt x="1357036" y="218059"/>
                  </a:cubicBezTo>
                  <a:cubicBezTo>
                    <a:pt x="1367617" y="218059"/>
                    <a:pt x="1375553" y="216730"/>
                    <a:pt x="1383489" y="215400"/>
                  </a:cubicBezTo>
                  <a:cubicBezTo>
                    <a:pt x="1391425" y="214071"/>
                    <a:pt x="1398038" y="211411"/>
                    <a:pt x="1403328" y="208752"/>
                  </a:cubicBezTo>
                  <a:cubicBezTo>
                    <a:pt x="1408619" y="206093"/>
                    <a:pt x="1413910" y="203434"/>
                    <a:pt x="1416555" y="202104"/>
                  </a:cubicBezTo>
                  <a:cubicBezTo>
                    <a:pt x="1420523" y="199445"/>
                    <a:pt x="1423168" y="198115"/>
                    <a:pt x="1424491" y="196785"/>
                  </a:cubicBezTo>
                  <a:lnTo>
                    <a:pt x="1404651" y="167533"/>
                  </a:lnTo>
                  <a:cubicBezTo>
                    <a:pt x="1400683" y="170193"/>
                    <a:pt x="1395393" y="172852"/>
                    <a:pt x="1387457" y="176841"/>
                  </a:cubicBezTo>
                  <a:cubicBezTo>
                    <a:pt x="1379521" y="180830"/>
                    <a:pt x="1370262" y="182159"/>
                    <a:pt x="1357036" y="182159"/>
                  </a:cubicBezTo>
                  <a:cubicBezTo>
                    <a:pt x="1343809" y="182159"/>
                    <a:pt x="1334551" y="179500"/>
                    <a:pt x="1326615" y="172852"/>
                  </a:cubicBezTo>
                  <a:cubicBezTo>
                    <a:pt x="1320002" y="166204"/>
                    <a:pt x="1316034" y="159556"/>
                    <a:pt x="1316034" y="151578"/>
                  </a:cubicBezTo>
                  <a:lnTo>
                    <a:pt x="1427136" y="151578"/>
                  </a:lnTo>
                  <a:lnTo>
                    <a:pt x="1427136" y="144930"/>
                  </a:lnTo>
                  <a:close/>
                  <a:moveTo>
                    <a:pt x="633548" y="180830"/>
                  </a:moveTo>
                  <a:cubicBezTo>
                    <a:pt x="629580" y="182159"/>
                    <a:pt x="625612" y="183489"/>
                    <a:pt x="620321" y="183489"/>
                  </a:cubicBezTo>
                  <a:cubicBezTo>
                    <a:pt x="613708" y="183489"/>
                    <a:pt x="609740" y="182159"/>
                    <a:pt x="605772" y="178171"/>
                  </a:cubicBezTo>
                  <a:cubicBezTo>
                    <a:pt x="603127" y="174182"/>
                    <a:pt x="601804" y="168863"/>
                    <a:pt x="601804" y="160885"/>
                  </a:cubicBezTo>
                  <a:lnTo>
                    <a:pt x="601804" y="101052"/>
                  </a:lnTo>
                  <a:lnTo>
                    <a:pt x="641484" y="101052"/>
                  </a:lnTo>
                  <a:lnTo>
                    <a:pt x="641484" y="63822"/>
                  </a:lnTo>
                  <a:lnTo>
                    <a:pt x="601804" y="63822"/>
                  </a:lnTo>
                  <a:lnTo>
                    <a:pt x="601804" y="18615"/>
                  </a:lnTo>
                  <a:lnTo>
                    <a:pt x="555512" y="18615"/>
                  </a:lnTo>
                  <a:lnTo>
                    <a:pt x="555512" y="63822"/>
                  </a:lnTo>
                  <a:lnTo>
                    <a:pt x="530381" y="63822"/>
                  </a:lnTo>
                  <a:lnTo>
                    <a:pt x="530381" y="99722"/>
                  </a:lnTo>
                  <a:lnTo>
                    <a:pt x="555512" y="99722"/>
                  </a:lnTo>
                  <a:lnTo>
                    <a:pt x="555512" y="156896"/>
                  </a:lnTo>
                  <a:cubicBezTo>
                    <a:pt x="555512" y="166204"/>
                    <a:pt x="556834" y="175511"/>
                    <a:pt x="558157" y="182159"/>
                  </a:cubicBezTo>
                  <a:cubicBezTo>
                    <a:pt x="560802" y="190137"/>
                    <a:pt x="563448" y="196785"/>
                    <a:pt x="568738" y="202104"/>
                  </a:cubicBezTo>
                  <a:cubicBezTo>
                    <a:pt x="574029" y="207422"/>
                    <a:pt x="579319" y="211411"/>
                    <a:pt x="587255" y="215400"/>
                  </a:cubicBezTo>
                  <a:cubicBezTo>
                    <a:pt x="595191" y="218059"/>
                    <a:pt x="604450" y="220719"/>
                    <a:pt x="615031" y="220719"/>
                  </a:cubicBezTo>
                  <a:cubicBezTo>
                    <a:pt x="630903" y="220719"/>
                    <a:pt x="645452" y="215400"/>
                    <a:pt x="660001" y="206093"/>
                  </a:cubicBezTo>
                  <a:lnTo>
                    <a:pt x="645452" y="174182"/>
                  </a:lnTo>
                  <a:cubicBezTo>
                    <a:pt x="641484" y="176841"/>
                    <a:pt x="637516" y="179500"/>
                    <a:pt x="633548" y="180830"/>
                  </a:cubicBezTo>
                  <a:moveTo>
                    <a:pt x="91263" y="61163"/>
                  </a:moveTo>
                  <a:cubicBezTo>
                    <a:pt x="80681" y="61163"/>
                    <a:pt x="71423" y="63822"/>
                    <a:pt x="64810" y="67811"/>
                  </a:cubicBezTo>
                  <a:cubicBezTo>
                    <a:pt x="58196" y="73130"/>
                    <a:pt x="52906" y="77119"/>
                    <a:pt x="48938" y="82437"/>
                  </a:cubicBezTo>
                  <a:lnTo>
                    <a:pt x="46293" y="63822"/>
                  </a:lnTo>
                  <a:lnTo>
                    <a:pt x="0" y="63822"/>
                  </a:lnTo>
                  <a:lnTo>
                    <a:pt x="0" y="215400"/>
                  </a:lnTo>
                  <a:lnTo>
                    <a:pt x="47615" y="215400"/>
                  </a:lnTo>
                  <a:lnTo>
                    <a:pt x="47615" y="140941"/>
                  </a:lnTo>
                  <a:cubicBezTo>
                    <a:pt x="47615" y="128974"/>
                    <a:pt x="51583" y="119667"/>
                    <a:pt x="58196" y="113019"/>
                  </a:cubicBezTo>
                  <a:cubicBezTo>
                    <a:pt x="64810" y="106370"/>
                    <a:pt x="74068" y="103711"/>
                    <a:pt x="85972" y="103711"/>
                  </a:cubicBezTo>
                  <a:cubicBezTo>
                    <a:pt x="91263" y="103711"/>
                    <a:pt x="96553" y="103711"/>
                    <a:pt x="100521" y="105041"/>
                  </a:cubicBezTo>
                  <a:lnTo>
                    <a:pt x="108457" y="63822"/>
                  </a:lnTo>
                  <a:cubicBezTo>
                    <a:pt x="105812" y="62493"/>
                    <a:pt x="104489" y="62493"/>
                    <a:pt x="101844" y="62493"/>
                  </a:cubicBezTo>
                  <a:cubicBezTo>
                    <a:pt x="99199" y="61163"/>
                    <a:pt x="95231" y="61163"/>
                    <a:pt x="91263" y="61163"/>
                  </a:cubicBezTo>
                  <a:moveTo>
                    <a:pt x="120361" y="215400"/>
                  </a:moveTo>
                  <a:lnTo>
                    <a:pt x="167976" y="215400"/>
                  </a:lnTo>
                  <a:lnTo>
                    <a:pt x="167976" y="63822"/>
                  </a:lnTo>
                  <a:lnTo>
                    <a:pt x="120361" y="63822"/>
                  </a:lnTo>
                  <a:lnTo>
                    <a:pt x="120361" y="215400"/>
                  </a:lnTo>
                  <a:close/>
                  <a:moveTo>
                    <a:pt x="296273" y="147589"/>
                  </a:moveTo>
                  <a:cubicBezTo>
                    <a:pt x="296273" y="156896"/>
                    <a:pt x="293628" y="164874"/>
                    <a:pt x="288337" y="168863"/>
                  </a:cubicBezTo>
                  <a:cubicBezTo>
                    <a:pt x="283046" y="172852"/>
                    <a:pt x="275111" y="175511"/>
                    <a:pt x="265852" y="175511"/>
                  </a:cubicBezTo>
                  <a:cubicBezTo>
                    <a:pt x="255271" y="175511"/>
                    <a:pt x="247335" y="172852"/>
                    <a:pt x="242044" y="166204"/>
                  </a:cubicBezTo>
                  <a:cubicBezTo>
                    <a:pt x="236754" y="159556"/>
                    <a:pt x="234109" y="151578"/>
                    <a:pt x="234109" y="139611"/>
                  </a:cubicBezTo>
                  <a:cubicBezTo>
                    <a:pt x="234109" y="134293"/>
                    <a:pt x="235431" y="128974"/>
                    <a:pt x="236754" y="123656"/>
                  </a:cubicBezTo>
                  <a:cubicBezTo>
                    <a:pt x="238076" y="118337"/>
                    <a:pt x="240722" y="114348"/>
                    <a:pt x="244690" y="110359"/>
                  </a:cubicBezTo>
                  <a:cubicBezTo>
                    <a:pt x="248658" y="106370"/>
                    <a:pt x="252626" y="103711"/>
                    <a:pt x="257916" y="101052"/>
                  </a:cubicBezTo>
                  <a:cubicBezTo>
                    <a:pt x="263207" y="98393"/>
                    <a:pt x="268497" y="97063"/>
                    <a:pt x="276433" y="97063"/>
                  </a:cubicBezTo>
                  <a:cubicBezTo>
                    <a:pt x="281724" y="97063"/>
                    <a:pt x="285692" y="97063"/>
                    <a:pt x="288337" y="98393"/>
                  </a:cubicBezTo>
                  <a:cubicBezTo>
                    <a:pt x="290982" y="98393"/>
                    <a:pt x="294950" y="99722"/>
                    <a:pt x="297596" y="101052"/>
                  </a:cubicBezTo>
                  <a:lnTo>
                    <a:pt x="297596" y="147589"/>
                  </a:lnTo>
                  <a:close/>
                  <a:moveTo>
                    <a:pt x="275111" y="61163"/>
                  </a:moveTo>
                  <a:cubicBezTo>
                    <a:pt x="261884" y="61163"/>
                    <a:pt x="249980" y="62493"/>
                    <a:pt x="238076" y="66482"/>
                  </a:cubicBezTo>
                  <a:cubicBezTo>
                    <a:pt x="227495" y="70470"/>
                    <a:pt x="218237" y="75789"/>
                    <a:pt x="210301" y="82437"/>
                  </a:cubicBezTo>
                  <a:cubicBezTo>
                    <a:pt x="202365" y="89085"/>
                    <a:pt x="195752" y="98393"/>
                    <a:pt x="191784" y="107700"/>
                  </a:cubicBezTo>
                  <a:cubicBezTo>
                    <a:pt x="187816" y="118337"/>
                    <a:pt x="185171" y="128974"/>
                    <a:pt x="185171" y="140941"/>
                  </a:cubicBezTo>
                  <a:cubicBezTo>
                    <a:pt x="185171" y="151578"/>
                    <a:pt x="186493" y="160885"/>
                    <a:pt x="190461" y="170193"/>
                  </a:cubicBezTo>
                  <a:cubicBezTo>
                    <a:pt x="193106" y="179500"/>
                    <a:pt x="198397" y="186148"/>
                    <a:pt x="203688" y="192796"/>
                  </a:cubicBezTo>
                  <a:cubicBezTo>
                    <a:pt x="210301" y="199445"/>
                    <a:pt x="216914" y="204763"/>
                    <a:pt x="226173" y="207422"/>
                  </a:cubicBezTo>
                  <a:cubicBezTo>
                    <a:pt x="235431" y="211411"/>
                    <a:pt x="244690" y="212741"/>
                    <a:pt x="256593" y="212741"/>
                  </a:cubicBezTo>
                  <a:cubicBezTo>
                    <a:pt x="273788" y="212741"/>
                    <a:pt x="287014" y="208752"/>
                    <a:pt x="296273" y="200774"/>
                  </a:cubicBezTo>
                  <a:lnTo>
                    <a:pt x="296273" y="211411"/>
                  </a:lnTo>
                  <a:cubicBezTo>
                    <a:pt x="296273" y="222048"/>
                    <a:pt x="293628" y="231356"/>
                    <a:pt x="287014" y="236674"/>
                  </a:cubicBezTo>
                  <a:cubicBezTo>
                    <a:pt x="280401" y="241993"/>
                    <a:pt x="272465" y="244652"/>
                    <a:pt x="261884" y="244652"/>
                  </a:cubicBezTo>
                  <a:cubicBezTo>
                    <a:pt x="253948" y="244652"/>
                    <a:pt x="246012" y="243322"/>
                    <a:pt x="239399" y="241993"/>
                  </a:cubicBezTo>
                  <a:cubicBezTo>
                    <a:pt x="232786" y="239334"/>
                    <a:pt x="226173" y="236674"/>
                    <a:pt x="219559" y="234015"/>
                  </a:cubicBezTo>
                  <a:lnTo>
                    <a:pt x="198397" y="267256"/>
                  </a:lnTo>
                  <a:cubicBezTo>
                    <a:pt x="207656" y="272574"/>
                    <a:pt x="216914" y="276563"/>
                    <a:pt x="227495" y="279222"/>
                  </a:cubicBezTo>
                  <a:cubicBezTo>
                    <a:pt x="238076" y="281882"/>
                    <a:pt x="249980" y="283211"/>
                    <a:pt x="264529" y="283211"/>
                  </a:cubicBezTo>
                  <a:cubicBezTo>
                    <a:pt x="289660" y="283211"/>
                    <a:pt x="308177" y="277893"/>
                    <a:pt x="322726" y="265926"/>
                  </a:cubicBezTo>
                  <a:cubicBezTo>
                    <a:pt x="337275" y="253959"/>
                    <a:pt x="343888" y="235345"/>
                    <a:pt x="343888" y="210082"/>
                  </a:cubicBezTo>
                  <a:lnTo>
                    <a:pt x="343888" y="71800"/>
                  </a:lnTo>
                  <a:cubicBezTo>
                    <a:pt x="334630" y="69141"/>
                    <a:pt x="324049" y="66482"/>
                    <a:pt x="312145" y="63822"/>
                  </a:cubicBezTo>
                  <a:cubicBezTo>
                    <a:pt x="300241" y="62493"/>
                    <a:pt x="288337" y="61163"/>
                    <a:pt x="275111" y="61163"/>
                  </a:cubicBezTo>
                  <a:moveTo>
                    <a:pt x="461604" y="61163"/>
                  </a:moveTo>
                  <a:cubicBezTo>
                    <a:pt x="452345" y="61163"/>
                    <a:pt x="444409" y="62493"/>
                    <a:pt x="436473" y="66482"/>
                  </a:cubicBezTo>
                  <a:cubicBezTo>
                    <a:pt x="428538" y="69141"/>
                    <a:pt x="421924" y="74459"/>
                    <a:pt x="416634" y="79778"/>
                  </a:cubicBezTo>
                  <a:lnTo>
                    <a:pt x="416634" y="0"/>
                  </a:lnTo>
                  <a:lnTo>
                    <a:pt x="369018" y="0"/>
                  </a:lnTo>
                  <a:lnTo>
                    <a:pt x="369018" y="215400"/>
                  </a:lnTo>
                  <a:lnTo>
                    <a:pt x="416634" y="215400"/>
                  </a:lnTo>
                  <a:lnTo>
                    <a:pt x="416634" y="134293"/>
                  </a:lnTo>
                  <a:cubicBezTo>
                    <a:pt x="416634" y="130304"/>
                    <a:pt x="417956" y="124985"/>
                    <a:pt x="419279" y="120996"/>
                  </a:cubicBezTo>
                  <a:cubicBezTo>
                    <a:pt x="420602" y="117008"/>
                    <a:pt x="423247" y="113019"/>
                    <a:pt x="425892" y="110359"/>
                  </a:cubicBezTo>
                  <a:cubicBezTo>
                    <a:pt x="428538" y="107700"/>
                    <a:pt x="432506" y="105041"/>
                    <a:pt x="436473" y="103711"/>
                  </a:cubicBezTo>
                  <a:cubicBezTo>
                    <a:pt x="440441" y="102382"/>
                    <a:pt x="444409" y="101052"/>
                    <a:pt x="449700" y="101052"/>
                  </a:cubicBezTo>
                  <a:cubicBezTo>
                    <a:pt x="457636" y="101052"/>
                    <a:pt x="464249" y="103711"/>
                    <a:pt x="468217" y="109030"/>
                  </a:cubicBezTo>
                  <a:cubicBezTo>
                    <a:pt x="473508" y="114348"/>
                    <a:pt x="474830" y="120996"/>
                    <a:pt x="474830" y="128974"/>
                  </a:cubicBezTo>
                  <a:lnTo>
                    <a:pt x="474830" y="215400"/>
                  </a:lnTo>
                  <a:lnTo>
                    <a:pt x="522446" y="215400"/>
                  </a:lnTo>
                  <a:lnTo>
                    <a:pt x="522446" y="122326"/>
                  </a:lnTo>
                  <a:cubicBezTo>
                    <a:pt x="522446" y="102382"/>
                    <a:pt x="517155" y="86426"/>
                    <a:pt x="506574" y="77119"/>
                  </a:cubicBezTo>
                  <a:cubicBezTo>
                    <a:pt x="494670" y="65152"/>
                    <a:pt x="480121" y="61163"/>
                    <a:pt x="461604" y="61163"/>
                  </a:cubicBezTo>
                  <a:moveTo>
                    <a:pt x="162686" y="5319"/>
                  </a:moveTo>
                  <a:cubicBezTo>
                    <a:pt x="160040" y="2659"/>
                    <a:pt x="157395" y="1330"/>
                    <a:pt x="154750" y="1330"/>
                  </a:cubicBezTo>
                  <a:cubicBezTo>
                    <a:pt x="152104" y="0"/>
                    <a:pt x="148136" y="0"/>
                    <a:pt x="145491" y="0"/>
                  </a:cubicBezTo>
                  <a:cubicBezTo>
                    <a:pt x="142846" y="0"/>
                    <a:pt x="138878" y="0"/>
                    <a:pt x="136233" y="1330"/>
                  </a:cubicBezTo>
                  <a:cubicBezTo>
                    <a:pt x="132265" y="1330"/>
                    <a:pt x="129619" y="2659"/>
                    <a:pt x="126974" y="5319"/>
                  </a:cubicBezTo>
                  <a:cubicBezTo>
                    <a:pt x="124329" y="6648"/>
                    <a:pt x="121684" y="9307"/>
                    <a:pt x="120361" y="13296"/>
                  </a:cubicBezTo>
                  <a:cubicBezTo>
                    <a:pt x="119038" y="15956"/>
                    <a:pt x="119038" y="19944"/>
                    <a:pt x="119038" y="22604"/>
                  </a:cubicBezTo>
                  <a:cubicBezTo>
                    <a:pt x="119038" y="26593"/>
                    <a:pt x="119038" y="30582"/>
                    <a:pt x="120361" y="33241"/>
                  </a:cubicBezTo>
                  <a:cubicBezTo>
                    <a:pt x="121684" y="35900"/>
                    <a:pt x="124329" y="38559"/>
                    <a:pt x="125651" y="41219"/>
                  </a:cubicBezTo>
                  <a:cubicBezTo>
                    <a:pt x="128297" y="43878"/>
                    <a:pt x="130942" y="45207"/>
                    <a:pt x="133587" y="45207"/>
                  </a:cubicBezTo>
                  <a:cubicBezTo>
                    <a:pt x="136233" y="46537"/>
                    <a:pt x="140201" y="46537"/>
                    <a:pt x="142846" y="46537"/>
                  </a:cubicBezTo>
                  <a:cubicBezTo>
                    <a:pt x="145491" y="46537"/>
                    <a:pt x="149459" y="46537"/>
                    <a:pt x="152104" y="45207"/>
                  </a:cubicBezTo>
                  <a:cubicBezTo>
                    <a:pt x="154750" y="43878"/>
                    <a:pt x="157395" y="42548"/>
                    <a:pt x="160040" y="41219"/>
                  </a:cubicBezTo>
                  <a:cubicBezTo>
                    <a:pt x="162686" y="38559"/>
                    <a:pt x="164008" y="37230"/>
                    <a:pt x="165331" y="33241"/>
                  </a:cubicBezTo>
                  <a:cubicBezTo>
                    <a:pt x="166654" y="30582"/>
                    <a:pt x="167976" y="26593"/>
                    <a:pt x="167976" y="22604"/>
                  </a:cubicBezTo>
                  <a:cubicBezTo>
                    <a:pt x="167976" y="18615"/>
                    <a:pt x="166654" y="14626"/>
                    <a:pt x="165331" y="11967"/>
                  </a:cubicBezTo>
                  <a:cubicBezTo>
                    <a:pt x="166654" y="9307"/>
                    <a:pt x="164008" y="6648"/>
                    <a:pt x="162686" y="5319"/>
                  </a:cubicBezTo>
                </a:path>
              </a:pathLst>
            </a:custGeom>
            <a:grpFill/>
            <a:ln w="13171" cap="flat">
              <a:noFill/>
              <a:prstDash val="solid"/>
              <a:miter/>
            </a:ln>
          </p:spPr>
          <p:txBody>
            <a:bodyPr rtlCol="0" anchor="ctr"/>
            <a:lstStyle/>
            <a:p>
              <a:endParaRPr lang="en-GB"/>
            </a:p>
          </p:txBody>
        </p:sp>
      </p:grpSp>
      <p:sp>
        <p:nvSpPr>
          <p:cNvPr id="27" name="TextBox 26">
            <a:extLst>
              <a:ext uri="{FF2B5EF4-FFF2-40B4-BE49-F238E27FC236}">
                <a16:creationId xmlns:a16="http://schemas.microsoft.com/office/drawing/2014/main" id="{480AB214-D4EF-AA4C-968C-586D54267C44}"/>
              </a:ext>
            </a:extLst>
          </p:cNvPr>
          <p:cNvSpPr txBox="1"/>
          <p:nvPr/>
        </p:nvSpPr>
        <p:spPr>
          <a:xfrm>
            <a:off x="218430" y="4451069"/>
            <a:ext cx="7122811" cy="2774990"/>
          </a:xfrm>
          <a:prstGeom prst="rect">
            <a:avLst/>
          </a:prstGeom>
          <a:noFill/>
        </p:spPr>
        <p:txBody>
          <a:bodyPr wrap="square" lIns="91440" tIns="45720" rIns="91440" bIns="45720" anchor="t">
            <a:spAutoFit/>
          </a:bodyPr>
          <a:lstStyle/>
          <a:p>
            <a:pPr marL="171450" indent="-171450">
              <a:lnSpc>
                <a:spcPts val="1500"/>
              </a:lnSpc>
              <a:buClr>
                <a:srgbClr val="00DEB5"/>
              </a:buClr>
              <a:buSzPct val="110000"/>
              <a:buFont typeface="Arial" panose="020B0604020202020204" pitchFamily="34" charset="0"/>
              <a:buChar char="•"/>
            </a:pPr>
            <a:r>
              <a:rPr lang="en-GB" sz="980" dirty="0">
                <a:solidFill>
                  <a:srgbClr val="1E2337"/>
                </a:solidFill>
                <a:latin typeface="Albatross Light" panose="020B0403020203020204" charset="0"/>
                <a:cs typeface="Albatross Light" panose="020B0403020203020204" charset="0"/>
              </a:rPr>
              <a:t>Average price of property coming to market rises by 1.2% (+£4,333) in May to £378,304, exceeding the typical ten‑year May increase of 1.0% as market confidence remains surprisingly strong. However prices have fallen by 0.3% since May 2025 </a:t>
            </a:r>
          </a:p>
          <a:p>
            <a:pPr marL="628650" lvl="1" indent="-171450">
              <a:lnSpc>
                <a:spcPts val="1500"/>
              </a:lnSpc>
              <a:buClr>
                <a:srgbClr val="00DEB5"/>
              </a:buClr>
              <a:buSzPct val="110000"/>
              <a:buFont typeface="Arial" panose="020B0604020202020204" pitchFamily="34" charset="0"/>
              <a:buChar char="•"/>
            </a:pPr>
            <a:r>
              <a:rPr lang="en-GB" sz="980" dirty="0">
                <a:solidFill>
                  <a:srgbClr val="1E2337"/>
                </a:solidFill>
                <a:latin typeface="Albatross Light"/>
                <a:cs typeface="Albatross Light"/>
              </a:rPr>
              <a:t>Buyer choice is at its highest for this time of year since 2015, and with 32% of existing homes for sale seeing a price reduction, new sellers need to price more competitively, as over-optimistic initial pricing is leading to longer selling times</a:t>
            </a:r>
            <a:endParaRPr lang="en-GB" sz="980" dirty="0">
              <a:solidFill>
                <a:srgbClr val="1E2337"/>
              </a:solidFill>
              <a:latin typeface="Albatross Light" panose="020B0403020203020204" charset="0"/>
              <a:cs typeface="Albatross Light" panose="020B0403020203020204" charset="0"/>
            </a:endParaRPr>
          </a:p>
          <a:p>
            <a:pPr marL="171450" indent="-171450">
              <a:lnSpc>
                <a:spcPts val="1500"/>
              </a:lnSpc>
              <a:buClr>
                <a:srgbClr val="00DEB5"/>
              </a:buClr>
              <a:buSzPct val="110000"/>
              <a:buFont typeface="Arial" panose="020B0604020202020204" pitchFamily="34" charset="0"/>
              <a:buChar char="•"/>
            </a:pPr>
            <a:r>
              <a:rPr lang="en-GB" sz="980" dirty="0">
                <a:solidFill>
                  <a:srgbClr val="1E2337"/>
                </a:solidFill>
                <a:latin typeface="Albatross Light" panose="020B0403020203020204" charset="0"/>
                <a:cs typeface="Albatross Light" panose="020B0403020203020204" charset="0"/>
              </a:rPr>
              <a:t>The housing </a:t>
            </a:r>
            <a:r>
              <a:rPr lang="en-GB" sz="950" dirty="0">
                <a:solidFill>
                  <a:srgbClr val="1E2337"/>
                </a:solidFill>
                <a:latin typeface="Albatross Light"/>
                <a:cs typeface="Albatross Light"/>
              </a:rPr>
              <a:t>market remains confident overall despite global uncertainty and resulting cost-of-living pressures, with the number of sales agreed just 4% below last year when mortgage rates were significantly lower, yet still up 2% on the same period in 2024 </a:t>
            </a:r>
          </a:p>
          <a:p>
            <a:pPr marL="628650" lvl="1" indent="-171450">
              <a:lnSpc>
                <a:spcPts val="1500"/>
              </a:lnSpc>
              <a:buClr>
                <a:srgbClr val="00DEB5"/>
              </a:buClr>
              <a:buSzPct val="110000"/>
              <a:buFont typeface="Arial" panose="020B0604020202020204" pitchFamily="34" charset="0"/>
              <a:buChar char="•"/>
            </a:pPr>
            <a:r>
              <a:rPr lang="en-GB" sz="950" dirty="0">
                <a:solidFill>
                  <a:srgbClr val="1E2337"/>
                </a:solidFill>
                <a:latin typeface="Albatross Light"/>
                <a:cs typeface="Albatross Light"/>
              </a:rPr>
              <a:t>The number of sales agreed in the heavily mortgage-dependent first-time buyer sector is continuing to hold up (also 4% below last year) but is dependent on lenders continuing to lend at higher Loan-To-Value ratios </a:t>
            </a:r>
          </a:p>
          <a:p>
            <a:pPr marL="628650" lvl="1" indent="-171450">
              <a:lnSpc>
                <a:spcPts val="1500"/>
              </a:lnSpc>
              <a:buClr>
                <a:srgbClr val="00DEB5"/>
              </a:buClr>
              <a:buSzPct val="110000"/>
              <a:buFont typeface="Arial" panose="020B0604020202020204" pitchFamily="34" charset="0"/>
              <a:buChar char="•"/>
            </a:pPr>
            <a:r>
              <a:rPr lang="en-GB" sz="950" dirty="0">
                <a:solidFill>
                  <a:srgbClr val="1E2337"/>
                </a:solidFill>
                <a:latin typeface="Albatross Light"/>
                <a:cs typeface="Albatross Light"/>
              </a:rPr>
              <a:t>In this sector we have also seen an annual drop in average prices of 0.7% which is helping to ease affordability at the entry level, contrasting to the 0.3% national fall in prices for the market overall  </a:t>
            </a:r>
          </a:p>
          <a:p>
            <a:pPr marL="171450" indent="-171450">
              <a:lnSpc>
                <a:spcPts val="1500"/>
              </a:lnSpc>
              <a:buClr>
                <a:srgbClr val="00DEB5"/>
              </a:buClr>
              <a:buSzPct val="110000"/>
              <a:buFont typeface="Arial" panose="020B0604020202020204" pitchFamily="34" charset="0"/>
              <a:buChar char="•"/>
            </a:pPr>
            <a:r>
              <a:rPr lang="en-GB" sz="980" dirty="0">
                <a:solidFill>
                  <a:srgbClr val="1E2337"/>
                </a:solidFill>
                <a:latin typeface="Albatross Light"/>
                <a:cs typeface="Albatross Light"/>
              </a:rPr>
              <a:t>However, buyer affordability is driving a clear year-on-year north–south divide in price growth, with the more affordable North East (+2.7%) and North West (+2.6%) continuing to grow, while London (‑2.4%) and the South East (‑1.6%) are seeing price falls</a:t>
            </a:r>
          </a:p>
          <a:p>
            <a:pPr marL="171450" indent="-171450">
              <a:lnSpc>
                <a:spcPts val="1500"/>
              </a:lnSpc>
              <a:buClr>
                <a:srgbClr val="00DEB5"/>
              </a:buClr>
              <a:buSzPct val="110000"/>
              <a:buFont typeface="Arial" panose="020B0604020202020204" pitchFamily="34" charset="0"/>
              <a:buChar char="•"/>
            </a:pPr>
            <a:r>
              <a:rPr lang="en-GB" sz="980" dirty="0">
                <a:solidFill>
                  <a:srgbClr val="1E2337"/>
                </a:solidFill>
                <a:latin typeface="Albatross Light" panose="020B0403020203020204" charset="0"/>
                <a:cs typeface="Albatross Light" panose="020B0403020203020204" charset="0"/>
              </a:rPr>
              <a:t>Rightmove’s daily mortgage tracker shows that the average two‑year fixed rate has dropped to 5.18%, from 5.42% last month, providing a small but welcome boost to buyer confidence and affordability  </a:t>
            </a:r>
          </a:p>
        </p:txBody>
      </p:sp>
      <p:grpSp>
        <p:nvGrpSpPr>
          <p:cNvPr id="40" name="Group 39">
            <a:extLst>
              <a:ext uri="{FF2B5EF4-FFF2-40B4-BE49-F238E27FC236}">
                <a16:creationId xmlns:a16="http://schemas.microsoft.com/office/drawing/2014/main" id="{9ACA2533-59CF-B916-BD97-CE3144E13106}"/>
              </a:ext>
            </a:extLst>
          </p:cNvPr>
          <p:cNvGrpSpPr/>
          <p:nvPr/>
        </p:nvGrpSpPr>
        <p:grpSpPr>
          <a:xfrm>
            <a:off x="935039" y="2420046"/>
            <a:ext cx="1839911" cy="1504950"/>
            <a:chOff x="935039" y="2755636"/>
            <a:chExt cx="1839911" cy="1504950"/>
          </a:xfrm>
        </p:grpSpPr>
        <p:sp>
          <p:nvSpPr>
            <p:cNvPr id="31" name="Rectangle: Rounded Corners 30">
              <a:extLst>
                <a:ext uri="{FF2B5EF4-FFF2-40B4-BE49-F238E27FC236}">
                  <a16:creationId xmlns:a16="http://schemas.microsoft.com/office/drawing/2014/main" id="{C9264DB0-F8E3-D4F0-3DEA-C6F84DE23057}"/>
                </a:ext>
              </a:extLst>
            </p:cNvPr>
            <p:cNvSpPr/>
            <p:nvPr/>
          </p:nvSpPr>
          <p:spPr>
            <a:xfrm>
              <a:off x="935039" y="2755636"/>
              <a:ext cx="1839911" cy="1504950"/>
            </a:xfrm>
            <a:prstGeom prst="roundRect">
              <a:avLst>
                <a:gd name="adj" fmla="val 7175"/>
              </a:avLst>
            </a:prstGeom>
            <a:solidFill>
              <a:schemeClr val="bg1"/>
            </a:solidFill>
            <a:ln>
              <a:noFill/>
            </a:ln>
            <a:effectLst>
              <a:outerShdw blurRad="38100" dist="50800" dir="3000000" sx="99000" sy="99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89F80A70-90F1-39EA-50B4-59F343444928}"/>
                </a:ext>
              </a:extLst>
            </p:cNvPr>
            <p:cNvGrpSpPr/>
            <p:nvPr/>
          </p:nvGrpSpPr>
          <p:grpSpPr>
            <a:xfrm>
              <a:off x="1028953" y="3150772"/>
              <a:ext cx="1682146" cy="1026697"/>
              <a:chOff x="1028953" y="3150772"/>
              <a:chExt cx="1682146" cy="1026697"/>
            </a:xfrm>
          </p:grpSpPr>
          <p:sp>
            <p:nvSpPr>
              <p:cNvPr id="34" name="TextBox 33">
                <a:extLst>
                  <a:ext uri="{FF2B5EF4-FFF2-40B4-BE49-F238E27FC236}">
                    <a16:creationId xmlns:a16="http://schemas.microsoft.com/office/drawing/2014/main" id="{2B25428A-C1E1-5F32-3127-DC32F4A8585C}"/>
                  </a:ext>
                </a:extLst>
              </p:cNvPr>
              <p:cNvSpPr txBox="1"/>
              <p:nvPr/>
            </p:nvSpPr>
            <p:spPr>
              <a:xfrm>
                <a:off x="1038543" y="3150772"/>
                <a:ext cx="1632902" cy="523220"/>
              </a:xfrm>
              <a:prstGeom prst="rect">
                <a:avLst/>
              </a:prstGeom>
              <a:noFill/>
            </p:spPr>
            <p:txBody>
              <a:bodyPr wrap="square" rtlCol="0">
                <a:spAutoFit/>
              </a:bodyPr>
              <a:lstStyle/>
              <a:p>
                <a:pPr algn="ctr"/>
                <a:r>
                  <a:rPr lang="en-GB" sz="2800" u="heavy" spc="-50">
                    <a:solidFill>
                      <a:srgbClr val="1E2337"/>
                    </a:solidFill>
                    <a:uFill>
                      <a:solidFill>
                        <a:srgbClr val="00DEB5"/>
                      </a:solidFill>
                    </a:uFill>
                    <a:latin typeface="Albertross bold" panose="020B0803020203020204" pitchFamily="34" charset="0"/>
                    <a:cs typeface="Albertross bold" panose="020B0803020203020204" pitchFamily="34" charset="0"/>
                  </a:rPr>
                  <a:t>+1.2</a:t>
                </a:r>
                <a:r>
                  <a:rPr lang="en-US" sz="2800" u="heavy" spc="-50">
                    <a:solidFill>
                      <a:srgbClr val="1E2337"/>
                    </a:solidFill>
                    <a:uFill>
                      <a:solidFill>
                        <a:srgbClr val="00DEB5"/>
                      </a:solidFill>
                    </a:uFill>
                    <a:latin typeface="Albertross bold" panose="020B0803020203020204" pitchFamily="34" charset="0"/>
                    <a:cs typeface="Albertross bold" panose="020B0803020203020204" pitchFamily="34" charset="0"/>
                  </a:rPr>
                  <a:t>%</a:t>
                </a:r>
              </a:p>
            </p:txBody>
          </p:sp>
          <p:sp>
            <p:nvSpPr>
              <p:cNvPr id="35" name="TextBox 34">
                <a:extLst>
                  <a:ext uri="{FF2B5EF4-FFF2-40B4-BE49-F238E27FC236}">
                    <a16:creationId xmlns:a16="http://schemas.microsoft.com/office/drawing/2014/main" id="{28D52543-EA0E-171F-E95F-54949012E309}"/>
                  </a:ext>
                </a:extLst>
              </p:cNvPr>
              <p:cNvSpPr txBox="1"/>
              <p:nvPr/>
            </p:nvSpPr>
            <p:spPr>
              <a:xfrm>
                <a:off x="1028953" y="3632704"/>
                <a:ext cx="1682146" cy="544765"/>
              </a:xfrm>
              <a:prstGeom prst="rect">
                <a:avLst/>
              </a:prstGeom>
              <a:noFill/>
            </p:spPr>
            <p:txBody>
              <a:bodyPr wrap="square" lIns="91440" tIns="45720" rIns="91440" bIns="45720" rtlCol="0" anchor="t">
                <a:spAutoFit/>
              </a:bodyPr>
              <a:lstStyle/>
              <a:p>
                <a:pPr algn="ctr"/>
                <a:r>
                  <a:rPr lang="en-GB" sz="980" spc="-40">
                    <a:solidFill>
                      <a:srgbClr val="1E2337"/>
                    </a:solidFill>
                    <a:uFill>
                      <a:solidFill>
                        <a:srgbClr val="00DEB5"/>
                      </a:solidFill>
                    </a:uFill>
                    <a:latin typeface="Albertross Light"/>
                    <a:cs typeface="Albertross Light"/>
                  </a:rPr>
                  <a:t>Prices up 1.2% since April, slightly </a:t>
                </a:r>
                <a:r>
                  <a:rPr lang="en-GB" sz="980" spc="-40">
                    <a:uFill>
                      <a:solidFill>
                        <a:srgbClr val="00DEB5"/>
                      </a:solidFill>
                    </a:uFill>
                    <a:latin typeface="Albertross Light"/>
                    <a:cs typeface="Albertross Light"/>
                  </a:rPr>
                  <a:t>higher than the 10-year average of 1.0% for May</a:t>
                </a:r>
              </a:p>
            </p:txBody>
          </p:sp>
        </p:grpSp>
      </p:grpSp>
      <p:grpSp>
        <p:nvGrpSpPr>
          <p:cNvPr id="41" name="Group 40">
            <a:extLst>
              <a:ext uri="{FF2B5EF4-FFF2-40B4-BE49-F238E27FC236}">
                <a16:creationId xmlns:a16="http://schemas.microsoft.com/office/drawing/2014/main" id="{75CA60C3-8E51-AB00-0FB5-6D6C4141D58E}"/>
              </a:ext>
            </a:extLst>
          </p:cNvPr>
          <p:cNvGrpSpPr/>
          <p:nvPr/>
        </p:nvGrpSpPr>
        <p:grpSpPr>
          <a:xfrm>
            <a:off x="4864941" y="2420046"/>
            <a:ext cx="1848368" cy="1504950"/>
            <a:chOff x="935039" y="2755636"/>
            <a:chExt cx="1848368" cy="1504950"/>
          </a:xfrm>
        </p:grpSpPr>
        <p:sp>
          <p:nvSpPr>
            <p:cNvPr id="42" name="Rectangle: Rounded Corners 41">
              <a:extLst>
                <a:ext uri="{FF2B5EF4-FFF2-40B4-BE49-F238E27FC236}">
                  <a16:creationId xmlns:a16="http://schemas.microsoft.com/office/drawing/2014/main" id="{5AC9AB07-77D6-8581-A01E-E688540429C5}"/>
                </a:ext>
              </a:extLst>
            </p:cNvPr>
            <p:cNvSpPr/>
            <p:nvPr/>
          </p:nvSpPr>
          <p:spPr>
            <a:xfrm>
              <a:off x="935039" y="2755636"/>
              <a:ext cx="1839911" cy="1504950"/>
            </a:xfrm>
            <a:prstGeom prst="roundRect">
              <a:avLst>
                <a:gd name="adj" fmla="val 7175"/>
              </a:avLst>
            </a:prstGeom>
            <a:solidFill>
              <a:schemeClr val="bg1"/>
            </a:solidFill>
            <a:ln>
              <a:noFill/>
            </a:ln>
            <a:effectLst>
              <a:outerShdw blurRad="38100" dist="50800" dir="3000000" sx="99000" sy="99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DDB7F046-3012-4FB9-2412-75011843F236}"/>
                </a:ext>
              </a:extLst>
            </p:cNvPr>
            <p:cNvGrpSpPr/>
            <p:nvPr/>
          </p:nvGrpSpPr>
          <p:grpSpPr>
            <a:xfrm>
              <a:off x="943496" y="3150772"/>
              <a:ext cx="1839911" cy="954107"/>
              <a:chOff x="943496" y="3150772"/>
              <a:chExt cx="1839911" cy="954107"/>
            </a:xfrm>
          </p:grpSpPr>
          <p:sp>
            <p:nvSpPr>
              <p:cNvPr id="44" name="TextBox 43">
                <a:extLst>
                  <a:ext uri="{FF2B5EF4-FFF2-40B4-BE49-F238E27FC236}">
                    <a16:creationId xmlns:a16="http://schemas.microsoft.com/office/drawing/2014/main" id="{3C9623FD-9460-F606-DC3A-98B5A9A76F40}"/>
                  </a:ext>
                </a:extLst>
              </p:cNvPr>
              <p:cNvSpPr txBox="1"/>
              <p:nvPr/>
            </p:nvSpPr>
            <p:spPr>
              <a:xfrm>
                <a:off x="1038543" y="3150772"/>
                <a:ext cx="1632902" cy="954107"/>
              </a:xfrm>
              <a:prstGeom prst="rect">
                <a:avLst/>
              </a:prstGeom>
              <a:noFill/>
            </p:spPr>
            <p:txBody>
              <a:bodyPr wrap="square" rtlCol="0">
                <a:spAutoFit/>
              </a:bodyPr>
              <a:lstStyle/>
              <a:p>
                <a:pPr algn="ctr"/>
                <a:r>
                  <a:rPr lang="en-US" sz="2800" u="heavy" spc="-50">
                    <a:uFill>
                      <a:solidFill>
                        <a:srgbClr val="00DEB5"/>
                      </a:solidFill>
                    </a:uFill>
                    <a:latin typeface="Albertross bold" panose="020B0803020203020204" pitchFamily="34" charset="0"/>
                    <a:cs typeface="Albertross bold" panose="020B0803020203020204" pitchFamily="34" charset="0"/>
                  </a:rPr>
                  <a:t>5.18%</a:t>
                </a:r>
              </a:p>
              <a:p>
                <a:pPr algn="ctr"/>
                <a:endParaRPr lang="en-US" sz="2800" u="heavy" spc="-50">
                  <a:uFill>
                    <a:solidFill>
                      <a:srgbClr val="00DEB5"/>
                    </a:solidFill>
                  </a:uFill>
                  <a:latin typeface="Albertross bold" panose="020B0803020203020204" pitchFamily="34" charset="0"/>
                  <a:cs typeface="Albertross bold" panose="020B0803020203020204" pitchFamily="34" charset="0"/>
                </a:endParaRPr>
              </a:p>
            </p:txBody>
          </p:sp>
          <p:sp>
            <p:nvSpPr>
              <p:cNvPr id="45" name="TextBox 44">
                <a:extLst>
                  <a:ext uri="{FF2B5EF4-FFF2-40B4-BE49-F238E27FC236}">
                    <a16:creationId xmlns:a16="http://schemas.microsoft.com/office/drawing/2014/main" id="{1CA6F396-6989-B920-E956-43C0F68525F1}"/>
                  </a:ext>
                </a:extLst>
              </p:cNvPr>
              <p:cNvSpPr txBox="1"/>
              <p:nvPr/>
            </p:nvSpPr>
            <p:spPr>
              <a:xfrm>
                <a:off x="943496" y="3590853"/>
                <a:ext cx="1839911" cy="243143"/>
              </a:xfrm>
              <a:prstGeom prst="rect">
                <a:avLst/>
              </a:prstGeom>
              <a:noFill/>
            </p:spPr>
            <p:txBody>
              <a:bodyPr wrap="square" rtlCol="0">
                <a:spAutoFit/>
              </a:bodyPr>
              <a:lstStyle/>
              <a:p>
                <a:pPr algn="ctr"/>
                <a:endParaRPr lang="en-GB" sz="980">
                  <a:uFill>
                    <a:solidFill>
                      <a:srgbClr val="00DEB5"/>
                    </a:solidFill>
                  </a:uFill>
                  <a:latin typeface="Albertross Light" panose="020B0403020203020204" pitchFamily="34" charset="0"/>
                  <a:cs typeface="Albertross Light" panose="020B0403020203020204" pitchFamily="34" charset="0"/>
                </a:endParaRPr>
              </a:p>
            </p:txBody>
          </p:sp>
        </p:grpSp>
      </p:grpSp>
      <p:grpSp>
        <p:nvGrpSpPr>
          <p:cNvPr id="46" name="Group 45">
            <a:extLst>
              <a:ext uri="{FF2B5EF4-FFF2-40B4-BE49-F238E27FC236}">
                <a16:creationId xmlns:a16="http://schemas.microsoft.com/office/drawing/2014/main" id="{1285860B-2CC0-08E2-048D-38539BB145B5}"/>
              </a:ext>
            </a:extLst>
          </p:cNvPr>
          <p:cNvGrpSpPr/>
          <p:nvPr/>
        </p:nvGrpSpPr>
        <p:grpSpPr>
          <a:xfrm>
            <a:off x="2883727" y="2420046"/>
            <a:ext cx="1869903" cy="1504950"/>
            <a:chOff x="918776" y="2755636"/>
            <a:chExt cx="1869903" cy="1504950"/>
          </a:xfrm>
        </p:grpSpPr>
        <p:sp>
          <p:nvSpPr>
            <p:cNvPr id="47" name="Rectangle: Rounded Corners 46">
              <a:extLst>
                <a:ext uri="{FF2B5EF4-FFF2-40B4-BE49-F238E27FC236}">
                  <a16:creationId xmlns:a16="http://schemas.microsoft.com/office/drawing/2014/main" id="{B605C715-CA2B-6B6E-092D-2820CD5F1622}"/>
                </a:ext>
              </a:extLst>
            </p:cNvPr>
            <p:cNvSpPr/>
            <p:nvPr/>
          </p:nvSpPr>
          <p:spPr>
            <a:xfrm>
              <a:off x="935039" y="2755636"/>
              <a:ext cx="1839911" cy="1504950"/>
            </a:xfrm>
            <a:prstGeom prst="roundRect">
              <a:avLst>
                <a:gd name="adj" fmla="val 7175"/>
              </a:avLst>
            </a:prstGeom>
            <a:solidFill>
              <a:schemeClr val="bg1"/>
            </a:solidFill>
            <a:ln>
              <a:noFill/>
            </a:ln>
            <a:effectLst>
              <a:outerShdw blurRad="38100" dist="50800" dir="3000000" sx="99000" sy="99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40E0C656-86AA-4BC3-B7A0-C9D99F8C6ED5}"/>
                </a:ext>
              </a:extLst>
            </p:cNvPr>
            <p:cNvGrpSpPr/>
            <p:nvPr/>
          </p:nvGrpSpPr>
          <p:grpSpPr>
            <a:xfrm>
              <a:off x="918776" y="3150772"/>
              <a:ext cx="1869903" cy="1032840"/>
              <a:chOff x="918776" y="3150772"/>
              <a:chExt cx="1869903" cy="1032840"/>
            </a:xfrm>
          </p:grpSpPr>
          <p:sp>
            <p:nvSpPr>
              <p:cNvPr id="49" name="TextBox 48">
                <a:extLst>
                  <a:ext uri="{FF2B5EF4-FFF2-40B4-BE49-F238E27FC236}">
                    <a16:creationId xmlns:a16="http://schemas.microsoft.com/office/drawing/2014/main" id="{5C46D71D-E936-3C30-4D05-F2F21C5DDC4F}"/>
                  </a:ext>
                </a:extLst>
              </p:cNvPr>
              <p:cNvSpPr txBox="1"/>
              <p:nvPr/>
            </p:nvSpPr>
            <p:spPr>
              <a:xfrm>
                <a:off x="1038543" y="3150772"/>
                <a:ext cx="1632902" cy="523220"/>
              </a:xfrm>
              <a:prstGeom prst="rect">
                <a:avLst/>
              </a:prstGeom>
              <a:noFill/>
            </p:spPr>
            <p:txBody>
              <a:bodyPr wrap="square" rtlCol="0">
                <a:spAutoFit/>
              </a:bodyPr>
              <a:lstStyle/>
              <a:p>
                <a:pPr algn="ctr"/>
                <a:r>
                  <a:rPr lang="en-US" sz="2800" u="heavy" spc="-50">
                    <a:solidFill>
                      <a:srgbClr val="1E2337"/>
                    </a:solidFill>
                    <a:uFill>
                      <a:solidFill>
                        <a:srgbClr val="00DEB5"/>
                      </a:solidFill>
                    </a:uFill>
                    <a:latin typeface="Albertross bold" panose="020B0803020203020204" pitchFamily="34" charset="0"/>
                    <a:cs typeface="Albertross bold" panose="020B0803020203020204" pitchFamily="34" charset="0"/>
                  </a:rPr>
                  <a:t>-4%</a:t>
                </a:r>
              </a:p>
            </p:txBody>
          </p:sp>
          <p:sp>
            <p:nvSpPr>
              <p:cNvPr id="50" name="TextBox 49">
                <a:extLst>
                  <a:ext uri="{FF2B5EF4-FFF2-40B4-BE49-F238E27FC236}">
                    <a16:creationId xmlns:a16="http://schemas.microsoft.com/office/drawing/2014/main" id="{1F99EAD5-6E3A-C42E-415E-F6E45B3F3E73}"/>
                  </a:ext>
                </a:extLst>
              </p:cNvPr>
              <p:cNvSpPr txBox="1"/>
              <p:nvPr/>
            </p:nvSpPr>
            <p:spPr>
              <a:xfrm>
                <a:off x="918776" y="3638847"/>
                <a:ext cx="1869903" cy="544765"/>
              </a:xfrm>
              <a:prstGeom prst="rect">
                <a:avLst/>
              </a:prstGeom>
              <a:noFill/>
            </p:spPr>
            <p:txBody>
              <a:bodyPr wrap="square" rtlCol="0">
                <a:spAutoFit/>
              </a:bodyPr>
              <a:lstStyle/>
              <a:p>
                <a:pPr algn="ctr"/>
                <a:r>
                  <a:rPr lang="en-GB" sz="980">
                    <a:solidFill>
                      <a:srgbClr val="1E2337"/>
                    </a:solidFill>
                    <a:uFill>
                      <a:solidFill>
                        <a:srgbClr val="00DEB5"/>
                      </a:solidFill>
                    </a:uFill>
                    <a:latin typeface="Albertross Light" panose="020B0403020203020204" pitchFamily="34" charset="0"/>
                    <a:cs typeface="Albertross Light" panose="020B0403020203020204" pitchFamily="34" charset="0"/>
                  </a:rPr>
                  <a:t>Sales agreed remain steady, 4% below last year’s market but up 2% on 2024</a:t>
                </a:r>
              </a:p>
            </p:txBody>
          </p:sp>
        </p:grpSp>
      </p:grpSp>
      <p:sp>
        <p:nvSpPr>
          <p:cNvPr id="126" name="TextBox 125">
            <a:extLst>
              <a:ext uri="{FF2B5EF4-FFF2-40B4-BE49-F238E27FC236}">
                <a16:creationId xmlns:a16="http://schemas.microsoft.com/office/drawing/2014/main" id="{29A023E3-3BB7-A023-F5C1-36B2DAA6896F}"/>
              </a:ext>
            </a:extLst>
          </p:cNvPr>
          <p:cNvSpPr txBox="1"/>
          <p:nvPr/>
        </p:nvSpPr>
        <p:spPr>
          <a:xfrm>
            <a:off x="836094" y="1649790"/>
            <a:ext cx="5859981" cy="646331"/>
          </a:xfrm>
          <a:prstGeom prst="rect">
            <a:avLst/>
          </a:prstGeom>
          <a:noFill/>
        </p:spPr>
        <p:txBody>
          <a:bodyPr wrap="square">
            <a:spAutoFit/>
          </a:bodyPr>
          <a:lstStyle/>
          <a:p>
            <a:r>
              <a:rPr lang="en-US">
                <a:solidFill>
                  <a:schemeClr val="bg1"/>
                </a:solidFill>
                <a:latin typeface="Albertross Light" panose="020B0403020203020204" pitchFamily="34" charset="0"/>
                <a:cs typeface="Albertross Light" panose="020B0403020203020204" pitchFamily="34" charset="0"/>
              </a:rPr>
              <a:t>The largest monthly sample of residential property prices and housing market activity</a:t>
            </a:r>
            <a:endParaRPr lang="en-GB">
              <a:solidFill>
                <a:schemeClr val="bg1"/>
              </a:solidFill>
              <a:latin typeface="Albertross Light" panose="020B0403020203020204" pitchFamily="34" charset="0"/>
              <a:cs typeface="Albertross Light" panose="020B0403020203020204" pitchFamily="34" charset="0"/>
            </a:endParaRPr>
          </a:p>
        </p:txBody>
      </p:sp>
      <p:sp>
        <p:nvSpPr>
          <p:cNvPr id="56" name="Rectangle: Rounded Corners 76">
            <a:extLst>
              <a:ext uri="{FF2B5EF4-FFF2-40B4-BE49-F238E27FC236}">
                <a16:creationId xmlns:a16="http://schemas.microsoft.com/office/drawing/2014/main" id="{B58E787B-B2B9-6010-D2B7-4CB620BBF7CA}"/>
              </a:ext>
            </a:extLst>
          </p:cNvPr>
          <p:cNvSpPr/>
          <p:nvPr/>
        </p:nvSpPr>
        <p:spPr>
          <a:xfrm>
            <a:off x="795253" y="9934303"/>
            <a:ext cx="5868759" cy="478076"/>
          </a:xfrm>
          <a:prstGeom prst="roundRect">
            <a:avLst>
              <a:gd name="adj" fmla="val 375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a:solidFill>
                  <a:srgbClr val="1E2337"/>
                </a:solidFill>
                <a:latin typeface="Albertross Light" panose="020B0403020203020204" pitchFamily="34" charset="0"/>
                <a:cs typeface="Albertross Light" panose="020B0403020203020204" pitchFamily="34" charset="0"/>
              </a:rPr>
              <a:t>Rightmove measured 122,800 asking prices this month nationally. The properties were put on sale by estate agents from 12</a:t>
            </a:r>
            <a:r>
              <a:rPr lang="en-US" sz="800" baseline="30000">
                <a:solidFill>
                  <a:srgbClr val="1E2337"/>
                </a:solidFill>
                <a:latin typeface="Albertross Light" panose="020B0403020203020204" pitchFamily="34" charset="0"/>
                <a:cs typeface="Albertross Light" panose="020B0403020203020204" pitchFamily="34" charset="0"/>
              </a:rPr>
              <a:t>th</a:t>
            </a:r>
            <a:r>
              <a:rPr lang="en-US" sz="800">
                <a:solidFill>
                  <a:srgbClr val="1E2337"/>
                </a:solidFill>
                <a:latin typeface="Albertross Light" panose="020B0403020203020204" pitchFamily="34" charset="0"/>
                <a:cs typeface="Albertross Light" panose="020B0403020203020204" pitchFamily="34" charset="0"/>
              </a:rPr>
              <a:t> April – 9</a:t>
            </a:r>
            <a:r>
              <a:rPr lang="en-US" sz="800" baseline="30000">
                <a:solidFill>
                  <a:srgbClr val="1E2337"/>
                </a:solidFill>
                <a:latin typeface="Albertross Light" panose="020B0403020203020204" pitchFamily="34" charset="0"/>
                <a:cs typeface="Albertross Light" panose="020B0403020203020204" pitchFamily="34" charset="0"/>
              </a:rPr>
              <a:t>th</a:t>
            </a:r>
            <a:r>
              <a:rPr lang="en-US" sz="800">
                <a:solidFill>
                  <a:srgbClr val="1E2337"/>
                </a:solidFill>
                <a:latin typeface="Albertross Light" panose="020B0403020203020204" pitchFamily="34" charset="0"/>
                <a:cs typeface="Albertross Light" panose="020B0403020203020204" pitchFamily="34" charset="0"/>
              </a:rPr>
              <a:t> May 2026 and advertised on Rightmove.co.uk.  </a:t>
            </a:r>
          </a:p>
        </p:txBody>
      </p:sp>
      <p:grpSp>
        <p:nvGrpSpPr>
          <p:cNvPr id="51" name="Group 50">
            <a:extLst>
              <a:ext uri="{FF2B5EF4-FFF2-40B4-BE49-F238E27FC236}">
                <a16:creationId xmlns:a16="http://schemas.microsoft.com/office/drawing/2014/main" id="{C5984E87-D186-8FDF-7168-5E7DBFEB35A4}"/>
              </a:ext>
            </a:extLst>
          </p:cNvPr>
          <p:cNvGrpSpPr/>
          <p:nvPr/>
        </p:nvGrpSpPr>
        <p:grpSpPr>
          <a:xfrm>
            <a:off x="894744" y="8255211"/>
            <a:ext cx="5769814" cy="1286432"/>
            <a:chOff x="936178" y="8327147"/>
            <a:chExt cx="5769814" cy="1286432"/>
          </a:xfrm>
        </p:grpSpPr>
        <p:sp>
          <p:nvSpPr>
            <p:cNvPr id="54" name="Rectangle: Rounded Corners 52">
              <a:extLst>
                <a:ext uri="{FF2B5EF4-FFF2-40B4-BE49-F238E27FC236}">
                  <a16:creationId xmlns:a16="http://schemas.microsoft.com/office/drawing/2014/main" id="{AA30A959-48BF-A9D3-BDF3-B2FF24BF2BAE}"/>
                </a:ext>
              </a:extLst>
            </p:cNvPr>
            <p:cNvSpPr/>
            <p:nvPr/>
          </p:nvSpPr>
          <p:spPr>
            <a:xfrm>
              <a:off x="944954" y="8327147"/>
              <a:ext cx="5749925" cy="1286432"/>
            </a:xfrm>
            <a:prstGeom prst="roundRect">
              <a:avLst>
                <a:gd name="adj" fmla="val 7320"/>
              </a:avLst>
            </a:prstGeom>
            <a:solidFill>
              <a:srgbClr val="00DE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7" name="Group 56">
              <a:extLst>
                <a:ext uri="{FF2B5EF4-FFF2-40B4-BE49-F238E27FC236}">
                  <a16:creationId xmlns:a16="http://schemas.microsoft.com/office/drawing/2014/main" id="{AE91941C-34DE-D175-8825-D09305E12F37}"/>
                </a:ext>
              </a:extLst>
            </p:cNvPr>
            <p:cNvGrpSpPr/>
            <p:nvPr/>
          </p:nvGrpSpPr>
          <p:grpSpPr>
            <a:xfrm>
              <a:off x="1111165" y="8915583"/>
              <a:ext cx="5417504" cy="464639"/>
              <a:chOff x="1115842" y="9113127"/>
              <a:chExt cx="5417504" cy="430908"/>
            </a:xfrm>
          </p:grpSpPr>
          <p:cxnSp>
            <p:nvCxnSpPr>
              <p:cNvPr id="63" name="Straight Connector 62">
                <a:extLst>
                  <a:ext uri="{FF2B5EF4-FFF2-40B4-BE49-F238E27FC236}">
                    <a16:creationId xmlns:a16="http://schemas.microsoft.com/office/drawing/2014/main" id="{CDB14EE2-0E82-EFF7-F6F0-E52866B0F7B2}"/>
                  </a:ext>
                </a:extLst>
              </p:cNvPr>
              <p:cNvCxnSpPr>
                <a:cxnSpLocks/>
              </p:cNvCxnSpPr>
              <p:nvPr/>
            </p:nvCxnSpPr>
            <p:spPr>
              <a:xfrm>
                <a:off x="1115842" y="9328581"/>
                <a:ext cx="5417504" cy="0"/>
              </a:xfrm>
              <a:prstGeom prst="line">
                <a:avLst/>
              </a:prstGeom>
              <a:ln w="9525">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EC53A98-6D3C-F020-199A-4F545E17FA82}"/>
                  </a:ext>
                </a:extLst>
              </p:cNvPr>
              <p:cNvCxnSpPr>
                <a:cxnSpLocks/>
              </p:cNvCxnSpPr>
              <p:nvPr/>
            </p:nvCxnSpPr>
            <p:spPr>
              <a:xfrm>
                <a:off x="1115842" y="9544035"/>
                <a:ext cx="5417504" cy="0"/>
              </a:xfrm>
              <a:prstGeom prst="line">
                <a:avLst/>
              </a:prstGeom>
              <a:ln w="9525">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9034DDC-24C7-7418-BAB0-85A24DB06C12}"/>
                  </a:ext>
                </a:extLst>
              </p:cNvPr>
              <p:cNvCxnSpPr>
                <a:cxnSpLocks/>
              </p:cNvCxnSpPr>
              <p:nvPr/>
            </p:nvCxnSpPr>
            <p:spPr>
              <a:xfrm>
                <a:off x="1115842" y="9113127"/>
                <a:ext cx="5417504" cy="0"/>
              </a:xfrm>
              <a:prstGeom prst="line">
                <a:avLst/>
              </a:prstGeom>
              <a:ln w="9525">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A58AB394-C76A-508B-276D-EB8D731B6BA3}"/>
                </a:ext>
              </a:extLst>
            </p:cNvPr>
            <p:cNvGrpSpPr/>
            <p:nvPr/>
          </p:nvGrpSpPr>
          <p:grpSpPr>
            <a:xfrm>
              <a:off x="936178" y="8327147"/>
              <a:ext cx="5769814" cy="363408"/>
              <a:chOff x="935038" y="6964714"/>
              <a:chExt cx="5769814" cy="363408"/>
            </a:xfrm>
          </p:grpSpPr>
          <p:sp>
            <p:nvSpPr>
              <p:cNvPr id="59" name="Rectangle: Rounded Corners 52">
                <a:extLst>
                  <a:ext uri="{FF2B5EF4-FFF2-40B4-BE49-F238E27FC236}">
                    <a16:creationId xmlns:a16="http://schemas.microsoft.com/office/drawing/2014/main" id="{01CDA4E0-415D-0D4F-146A-716C3C5149DD}"/>
                  </a:ext>
                </a:extLst>
              </p:cNvPr>
              <p:cNvSpPr/>
              <p:nvPr/>
            </p:nvSpPr>
            <p:spPr>
              <a:xfrm>
                <a:off x="935038" y="6964714"/>
                <a:ext cx="5758701" cy="363408"/>
              </a:xfrm>
              <a:prstGeom prst="round2SameRect">
                <a:avLst/>
              </a:prstGeom>
              <a:solidFill>
                <a:srgbClr val="1E2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D9883220-24C1-0CAC-FB8B-7A5C9A499A71}"/>
                  </a:ext>
                </a:extLst>
              </p:cNvPr>
              <p:cNvSpPr txBox="1"/>
              <p:nvPr/>
            </p:nvSpPr>
            <p:spPr>
              <a:xfrm>
                <a:off x="954927" y="7028400"/>
                <a:ext cx="5749925" cy="246221"/>
              </a:xfrm>
              <a:prstGeom prst="rect">
                <a:avLst/>
              </a:prstGeom>
            </p:spPr>
            <p:txBody>
              <a:bodyPr wrap="square" rtlCol="0">
                <a:spAutoFit/>
              </a:bodyPr>
              <a:lstStyle/>
              <a:p>
                <a:pPr algn="ctr">
                  <a:buSzPct val="75000"/>
                </a:pPr>
                <a:r>
                  <a:rPr lang="en-GB" sz="1000" spc="-10">
                    <a:solidFill>
                      <a:schemeClr val="bg1"/>
                    </a:solidFill>
                    <a:latin typeface="Albertross bold" panose="020B0803020203020204" pitchFamily="34" charset="0"/>
                    <a:cs typeface="Albertross bold" panose="020B0803020203020204" pitchFamily="34" charset="0"/>
                  </a:rPr>
                  <a:t>National average asking price by market sector </a:t>
                </a:r>
                <a:r>
                  <a:rPr lang="en-GB" sz="1000" spc="-10">
                    <a:solidFill>
                      <a:schemeClr val="bg1"/>
                    </a:solidFill>
                    <a:latin typeface="Albertross Light" panose="020B0403020203020204" pitchFamily="34" charset="0"/>
                    <a:cs typeface="Albertross Light" panose="020B0403020203020204" pitchFamily="34" charset="0"/>
                  </a:rPr>
                  <a:t>(excluding inner London)</a:t>
                </a:r>
                <a:endParaRPr lang="en-GB" sz="1000" spc="-20">
                  <a:solidFill>
                    <a:schemeClr val="bg1"/>
                  </a:solidFill>
                  <a:latin typeface="Albertross Light" panose="020B0403020203020204" pitchFamily="34" charset="0"/>
                  <a:cs typeface="Albertross Light" panose="020B0403020203020204" pitchFamily="34" charset="0"/>
                </a:endParaRPr>
              </a:p>
            </p:txBody>
          </p:sp>
        </p:grpSp>
      </p:grpSp>
      <p:graphicFrame>
        <p:nvGraphicFramePr>
          <p:cNvPr id="67" name="Table 100">
            <a:extLst>
              <a:ext uri="{FF2B5EF4-FFF2-40B4-BE49-F238E27FC236}">
                <a16:creationId xmlns:a16="http://schemas.microsoft.com/office/drawing/2014/main" id="{62663E56-9CFA-E8EE-5FCF-3155E3ABE65A}"/>
              </a:ext>
            </a:extLst>
          </p:cNvPr>
          <p:cNvGraphicFramePr>
            <a:graphicFrameLocks noGrp="1"/>
          </p:cNvGraphicFramePr>
          <p:nvPr>
            <p:extLst>
              <p:ext uri="{D42A27DB-BD31-4B8C-83A1-F6EECF244321}">
                <p14:modId xmlns:p14="http://schemas.microsoft.com/office/powerpoint/2010/main" val="2342516526"/>
              </p:ext>
            </p:extLst>
          </p:nvPr>
        </p:nvGraphicFramePr>
        <p:xfrm>
          <a:off x="1082219" y="8673193"/>
          <a:ext cx="5384920" cy="852446"/>
        </p:xfrm>
        <a:graphic>
          <a:graphicData uri="http://schemas.openxmlformats.org/drawingml/2006/table">
            <a:tbl>
              <a:tblPr firstRow="1" bandRow="1">
                <a:tableStyleId>{46F890A9-2807-4EBB-B81D-B2AA78EC7F39}</a:tableStyleId>
              </a:tblPr>
              <a:tblGrid>
                <a:gridCol w="1076984">
                  <a:extLst>
                    <a:ext uri="{9D8B030D-6E8A-4147-A177-3AD203B41FA5}">
                      <a16:colId xmlns:a16="http://schemas.microsoft.com/office/drawing/2014/main" val="3300177876"/>
                    </a:ext>
                  </a:extLst>
                </a:gridCol>
                <a:gridCol w="1076984">
                  <a:extLst>
                    <a:ext uri="{9D8B030D-6E8A-4147-A177-3AD203B41FA5}">
                      <a16:colId xmlns:a16="http://schemas.microsoft.com/office/drawing/2014/main" val="3058878714"/>
                    </a:ext>
                  </a:extLst>
                </a:gridCol>
                <a:gridCol w="1076984">
                  <a:extLst>
                    <a:ext uri="{9D8B030D-6E8A-4147-A177-3AD203B41FA5}">
                      <a16:colId xmlns:a16="http://schemas.microsoft.com/office/drawing/2014/main" val="765024550"/>
                    </a:ext>
                  </a:extLst>
                </a:gridCol>
                <a:gridCol w="1076984">
                  <a:extLst>
                    <a:ext uri="{9D8B030D-6E8A-4147-A177-3AD203B41FA5}">
                      <a16:colId xmlns:a16="http://schemas.microsoft.com/office/drawing/2014/main" val="3867799953"/>
                    </a:ext>
                  </a:extLst>
                </a:gridCol>
                <a:gridCol w="1076984">
                  <a:extLst>
                    <a:ext uri="{9D8B030D-6E8A-4147-A177-3AD203B41FA5}">
                      <a16:colId xmlns:a16="http://schemas.microsoft.com/office/drawing/2014/main" val="1253762119"/>
                    </a:ext>
                  </a:extLst>
                </a:gridCol>
              </a:tblGrid>
              <a:tr h="0">
                <a:tc>
                  <a:txBody>
                    <a:bodyPr/>
                    <a:lstStyle/>
                    <a:p>
                      <a:pPr algn="ctr" fontAlgn="b"/>
                      <a:r>
                        <a:rPr lang="en-US" sz="900" b="0" u="none" strike="noStrike">
                          <a:solidFill>
                            <a:srgbClr val="1E2337"/>
                          </a:solidFill>
                          <a:effectLst/>
                          <a:latin typeface="Albertross bold" panose="020B0803020203020204" pitchFamily="34" charset="0"/>
                          <a:cs typeface="Albertross bold" panose="020B0803020203020204" pitchFamily="34" charset="0"/>
                        </a:rPr>
                        <a:t>Sector</a:t>
                      </a:r>
                      <a:endParaRPr lang="en-US" sz="900" b="0" i="0" u="none" strike="noStrike">
                        <a:solidFill>
                          <a:srgbClr val="1E2337"/>
                        </a:solidFill>
                        <a:effectLst/>
                        <a:latin typeface="Albertross bold" panose="020B0803020203020204" pitchFamily="34" charset="0"/>
                        <a:cs typeface="Albertross bold" panose="020B0803020203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900" b="0" u="none" strike="noStrike">
                          <a:solidFill>
                            <a:srgbClr val="1E2337"/>
                          </a:solidFill>
                          <a:effectLst/>
                          <a:latin typeface="Albertross bold" panose="020B0803020203020204" pitchFamily="34" charset="0"/>
                          <a:cs typeface="Albertross bold" panose="020B0803020203020204" pitchFamily="34" charset="0"/>
                        </a:rPr>
                        <a:t>May 2026</a:t>
                      </a:r>
                      <a:endParaRPr lang="en-US" sz="900" b="0" i="0" u="none" strike="noStrike">
                        <a:solidFill>
                          <a:srgbClr val="1E2337"/>
                        </a:solidFill>
                        <a:effectLst/>
                        <a:latin typeface="Albertross bold" panose="020B0803020203020204" pitchFamily="34" charset="0"/>
                        <a:cs typeface="Albertross bold" panose="020B0803020203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900" b="0" u="none" strike="noStrike">
                          <a:solidFill>
                            <a:srgbClr val="1E2337"/>
                          </a:solidFill>
                          <a:effectLst/>
                          <a:latin typeface="Albertross bold" panose="020B0803020203020204" pitchFamily="34" charset="0"/>
                          <a:cs typeface="Albertross bold" panose="020B0803020203020204" pitchFamily="34" charset="0"/>
                        </a:rPr>
                        <a:t>April 2026</a:t>
                      </a:r>
                      <a:endParaRPr lang="en-US" sz="900" b="0" i="0" u="none" strike="noStrike">
                        <a:solidFill>
                          <a:srgbClr val="1E2337"/>
                        </a:solidFill>
                        <a:effectLst/>
                        <a:latin typeface="Albertross bold" panose="020B0803020203020204" pitchFamily="34" charset="0"/>
                        <a:cs typeface="Albertross bold" panose="020B0803020203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900" b="0" u="none" strike="noStrike">
                          <a:solidFill>
                            <a:srgbClr val="1E2337"/>
                          </a:solidFill>
                          <a:effectLst/>
                          <a:latin typeface="Albertross bold" panose="020B0803020203020204" pitchFamily="34" charset="0"/>
                          <a:cs typeface="Albertross bold" panose="020B0803020203020204" pitchFamily="34" charset="0"/>
                        </a:rPr>
                        <a:t>Monthly change</a:t>
                      </a:r>
                      <a:endParaRPr lang="en-US" sz="900" b="0" i="0" u="none" strike="noStrike">
                        <a:solidFill>
                          <a:srgbClr val="1E2337"/>
                        </a:solidFill>
                        <a:effectLst/>
                        <a:latin typeface="Albertross bold" panose="020B0803020203020204" pitchFamily="34" charset="0"/>
                        <a:cs typeface="Albertross bold" panose="020B0803020203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900" b="0" u="none" strike="noStrike">
                          <a:solidFill>
                            <a:srgbClr val="1E2337"/>
                          </a:solidFill>
                          <a:effectLst/>
                          <a:latin typeface="Albertross bold" panose="020B0803020203020204" pitchFamily="34" charset="0"/>
                          <a:cs typeface="Albertross bold" panose="020B0803020203020204" pitchFamily="34" charset="0"/>
                        </a:rPr>
                        <a:t>Annual change </a:t>
                      </a:r>
                      <a:endParaRPr lang="en-US" sz="900" b="0" i="0" u="none" strike="noStrike">
                        <a:solidFill>
                          <a:srgbClr val="1E2337"/>
                        </a:solidFill>
                        <a:effectLst/>
                        <a:latin typeface="Albertross bold" panose="020B0803020203020204" pitchFamily="34" charset="0"/>
                        <a:cs typeface="Albertross bold" panose="020B0803020203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46160121"/>
                  </a:ext>
                </a:extLst>
              </a:tr>
              <a:tr h="208088">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u="none" strike="noStrike">
                          <a:solidFill>
                            <a:srgbClr val="1E2337"/>
                          </a:solidFill>
                          <a:effectLst/>
                          <a:latin typeface="Albertross Light" panose="020B0403020203020204" pitchFamily="34" charset="0"/>
                          <a:cs typeface="Albertross Light" panose="020B0403020203020204" pitchFamily="34" charset="0"/>
                        </a:rPr>
                        <a:t>First time buyers</a:t>
                      </a:r>
                      <a:endParaRPr lang="en-US" sz="900" b="0" i="0" u="none" strike="noStrike">
                        <a:solidFill>
                          <a:srgbClr val="1E2337"/>
                        </a:solidFill>
                        <a:effectLst/>
                        <a:latin typeface="Albertross Light" panose="020B0403020203020204" pitchFamily="34" charset="0"/>
                        <a:cs typeface="Albertross Light" panose="020B0403020203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u="none" strike="noStrike" kern="1200">
                          <a:solidFill>
                            <a:srgbClr val="1E2337"/>
                          </a:solidFill>
                          <a:effectLst/>
                          <a:latin typeface="Albertross Light" panose="020B0403020203020204" pitchFamily="34" charset="0"/>
                          <a:ea typeface="+mn-ea"/>
                          <a:cs typeface="Albertross Light" panose="020B0403020203020204" pitchFamily="34" charset="0"/>
                        </a:rPr>
                        <a:t>£228,048</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u="none" strike="noStrike" kern="1200">
                          <a:solidFill>
                            <a:srgbClr val="1E2337"/>
                          </a:solidFill>
                          <a:effectLst/>
                          <a:latin typeface="Albertross Light" panose="020B0403020203020204" pitchFamily="34" charset="0"/>
                          <a:ea typeface="+mn-ea"/>
                          <a:cs typeface="Albertross Light" panose="020B0403020203020204" pitchFamily="34" charset="0"/>
                        </a:rPr>
                        <a:t>£227,399</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u="none" strike="noStrike" kern="1200">
                          <a:solidFill>
                            <a:srgbClr val="1E2337"/>
                          </a:solidFill>
                          <a:effectLst/>
                          <a:latin typeface="Albertross Light" panose="020B0403020203020204" pitchFamily="34" charset="0"/>
                          <a:ea typeface="+mn-ea"/>
                          <a:cs typeface="Albertross Light" panose="020B0403020203020204" pitchFamily="34" charset="0"/>
                        </a:rPr>
                        <a:t>+0.3%</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u="none" strike="noStrike" kern="1200">
                          <a:solidFill>
                            <a:srgbClr val="1E2337"/>
                          </a:solidFill>
                          <a:effectLst/>
                          <a:latin typeface="Albertross Light" panose="020B0403020203020204" pitchFamily="34" charset="0"/>
                          <a:ea typeface="+mn-ea"/>
                          <a:cs typeface="Albertross Light" panose="020B0403020203020204" pitchFamily="34" charset="0"/>
                        </a:rPr>
                        <a:t>-0.7%</a:t>
                      </a:r>
                    </a:p>
                  </a:txBody>
                  <a:tcPr marL="6350" marR="6350" marT="635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8182348"/>
                  </a:ext>
                </a:extLst>
              </a:tr>
              <a:tr h="253599">
                <a:tc>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lang="en-US" sz="900" b="0" u="none" strike="noStrike">
                          <a:solidFill>
                            <a:srgbClr val="1E2337"/>
                          </a:solidFill>
                          <a:effectLst/>
                          <a:latin typeface="Albertross Light" panose="020B0403020203020204" pitchFamily="34" charset="0"/>
                          <a:cs typeface="Albertross Light" panose="020B0403020203020204" pitchFamily="34" charset="0"/>
                        </a:rPr>
                        <a:t>Second-steppers</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u="none" strike="noStrike" kern="1200">
                          <a:solidFill>
                            <a:srgbClr val="1E2337"/>
                          </a:solidFill>
                          <a:effectLst/>
                          <a:latin typeface="Albertross Light" panose="020B0403020203020204" pitchFamily="34" charset="0"/>
                          <a:ea typeface="+mn-ea"/>
                          <a:cs typeface="Albertross Light" panose="020B0403020203020204" pitchFamily="34" charset="0"/>
                        </a:rPr>
                        <a:t>£350,407</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u="none" strike="noStrike" kern="1200">
                          <a:solidFill>
                            <a:srgbClr val="1E2337"/>
                          </a:solidFill>
                          <a:effectLst/>
                          <a:latin typeface="Albertross Light" panose="020B0403020203020204" pitchFamily="34" charset="0"/>
                          <a:ea typeface="+mn-ea"/>
                          <a:cs typeface="Albertross Light" panose="020B0403020203020204" pitchFamily="34" charset="0"/>
                        </a:rPr>
                        <a:t>£347,347</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u="none" strike="noStrike" kern="1200">
                          <a:solidFill>
                            <a:srgbClr val="1E2337"/>
                          </a:solidFill>
                          <a:effectLst/>
                          <a:latin typeface="Albertross Light" panose="020B0403020203020204" pitchFamily="34" charset="0"/>
                          <a:ea typeface="+mn-ea"/>
                          <a:cs typeface="Albertross Light" panose="020B0403020203020204" pitchFamily="34" charset="0"/>
                        </a:rPr>
                        <a:t>+0.9%</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u="none" strike="noStrike" kern="1200">
                          <a:solidFill>
                            <a:srgbClr val="1E2337"/>
                          </a:solidFill>
                          <a:effectLst/>
                          <a:latin typeface="Albertross Light" panose="020B0403020203020204" pitchFamily="34" charset="0"/>
                          <a:ea typeface="+mn-ea"/>
                          <a:cs typeface="Albertross Light" panose="020B0403020203020204" pitchFamily="34" charset="0"/>
                        </a:rPr>
                        <a:t>+0.5%</a:t>
                      </a:r>
                    </a:p>
                  </a:txBody>
                  <a:tcPr marL="6350" marR="6350" marT="635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16704711"/>
                  </a:ext>
                </a:extLst>
              </a:tr>
              <a:tr h="253599">
                <a:tc>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lang="en-US" sz="900" b="0" u="none" strike="noStrike">
                          <a:solidFill>
                            <a:srgbClr val="1E2337"/>
                          </a:solidFill>
                          <a:effectLst/>
                          <a:latin typeface="Albertross Light" panose="020B0403020203020204" pitchFamily="34" charset="0"/>
                          <a:cs typeface="Albertross Light" panose="020B0403020203020204" pitchFamily="34" charset="0"/>
                        </a:rPr>
                        <a:t>Top of the ladder</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u="none" strike="noStrike" kern="1200">
                          <a:solidFill>
                            <a:srgbClr val="1E2337"/>
                          </a:solidFill>
                          <a:effectLst/>
                          <a:latin typeface="Albertross Light" panose="020B0403020203020204" pitchFamily="34" charset="0"/>
                          <a:ea typeface="+mn-ea"/>
                          <a:cs typeface="Albertross Light" panose="020B0403020203020204" pitchFamily="34" charset="0"/>
                        </a:rPr>
                        <a:t>£704,957</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u="none" strike="noStrike" kern="1200">
                          <a:solidFill>
                            <a:srgbClr val="1E2337"/>
                          </a:solidFill>
                          <a:effectLst/>
                          <a:latin typeface="Albertross Light" panose="020B0403020203020204" pitchFamily="34" charset="0"/>
                          <a:ea typeface="+mn-ea"/>
                          <a:cs typeface="Albertross Light" panose="020B0403020203020204" pitchFamily="34" charset="0"/>
                        </a:rPr>
                        <a:t>£688,958</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u="none" strike="noStrike" kern="1200">
                          <a:solidFill>
                            <a:srgbClr val="1E2337"/>
                          </a:solidFill>
                          <a:effectLst/>
                          <a:latin typeface="Albertross Light" panose="020B0403020203020204" pitchFamily="34" charset="0"/>
                          <a:ea typeface="+mn-ea"/>
                          <a:cs typeface="Albertross Light" panose="020B0403020203020204" pitchFamily="34" charset="0"/>
                        </a:rPr>
                        <a:t>+2.3%</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u="none" strike="noStrike" kern="1200">
                          <a:solidFill>
                            <a:srgbClr val="1E2337"/>
                          </a:solidFill>
                          <a:effectLst/>
                          <a:latin typeface="Albertross Light" panose="020B0403020203020204" pitchFamily="34" charset="0"/>
                          <a:ea typeface="+mn-ea"/>
                          <a:cs typeface="Albertross Light" panose="020B0403020203020204" pitchFamily="34" charset="0"/>
                        </a:rPr>
                        <a:t>+0.1%</a:t>
                      </a:r>
                    </a:p>
                  </a:txBody>
                  <a:tcPr marL="6350" marR="6350" marT="635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45248335"/>
                  </a:ext>
                </a:extLst>
              </a:tr>
            </a:tbl>
          </a:graphicData>
        </a:graphic>
      </p:graphicFrame>
      <p:sp>
        <p:nvSpPr>
          <p:cNvPr id="9" name="TextBox 8">
            <a:extLst>
              <a:ext uri="{FF2B5EF4-FFF2-40B4-BE49-F238E27FC236}">
                <a16:creationId xmlns:a16="http://schemas.microsoft.com/office/drawing/2014/main" id="{82A83F6F-59AB-222B-D42A-138D021ACDF0}"/>
              </a:ext>
            </a:extLst>
          </p:cNvPr>
          <p:cNvSpPr txBox="1"/>
          <p:nvPr/>
        </p:nvSpPr>
        <p:spPr>
          <a:xfrm>
            <a:off x="4819209" y="3303304"/>
            <a:ext cx="1869903" cy="544765"/>
          </a:xfrm>
          <a:prstGeom prst="rect">
            <a:avLst/>
          </a:prstGeom>
          <a:noFill/>
        </p:spPr>
        <p:txBody>
          <a:bodyPr wrap="square" rtlCol="0">
            <a:spAutoFit/>
          </a:bodyPr>
          <a:lstStyle/>
          <a:p>
            <a:pPr algn="ctr"/>
            <a:r>
              <a:rPr lang="en-US" sz="980">
                <a:uFill>
                  <a:solidFill>
                    <a:srgbClr val="00DEB5"/>
                  </a:solidFill>
                </a:uFill>
                <a:latin typeface="Albertross Light" panose="020B0403020203020204" pitchFamily="34" charset="0"/>
                <a:cs typeface="Albertross Light" panose="020B0403020203020204" pitchFamily="34" charset="0"/>
              </a:rPr>
              <a:t>Average two-year fixed mortgage rate falls to 5.18% from 5.42% last month</a:t>
            </a:r>
            <a:endParaRPr lang="en-GB" sz="980">
              <a:uFill>
                <a:solidFill>
                  <a:srgbClr val="00DEB5"/>
                </a:solidFill>
              </a:uFill>
              <a:latin typeface="Albertross Light" panose="020B0403020203020204" pitchFamily="34" charset="0"/>
              <a:cs typeface="Albertross Light" panose="020B0403020203020204" pitchFamily="34" charset="0"/>
            </a:endParaRPr>
          </a:p>
        </p:txBody>
      </p:sp>
      <p:sp>
        <p:nvSpPr>
          <p:cNvPr id="10" name="TextBox 9">
            <a:extLst>
              <a:ext uri="{FF2B5EF4-FFF2-40B4-BE49-F238E27FC236}">
                <a16:creationId xmlns:a16="http://schemas.microsoft.com/office/drawing/2014/main" id="{7974F7D5-2FDC-5866-ED78-939ECE6CDC2F}"/>
              </a:ext>
            </a:extLst>
          </p:cNvPr>
          <p:cNvSpPr txBox="1">
            <a:spLocks/>
          </p:cNvSpPr>
          <p:nvPr/>
        </p:nvSpPr>
        <p:spPr>
          <a:xfrm>
            <a:off x="4692651" y="400806"/>
            <a:ext cx="1562100" cy="248145"/>
          </a:xfrm>
          <a:prstGeom prst="rect">
            <a:avLst/>
          </a:prstGeom>
          <a:noFill/>
        </p:spPr>
        <p:txBody>
          <a:bodyPr wrap="square" lIns="91440" tIns="45720" rIns="91440" bIns="45720" anchor="t">
            <a:spAutoFit/>
          </a:bodyPr>
          <a:lstStyle/>
          <a:p>
            <a:pPr algn="r">
              <a:lnSpc>
                <a:spcPts val="1250"/>
              </a:lnSpc>
            </a:pPr>
            <a:r>
              <a:rPr lang="en-GB" sz="800" spc="-10">
                <a:solidFill>
                  <a:schemeClr val="bg1"/>
                </a:solidFill>
                <a:effectLst/>
                <a:latin typeface="Albertross Light"/>
                <a:ea typeface="Calibri"/>
                <a:cs typeface="Albertross Light"/>
              </a:rPr>
              <a:t>Monday 18</a:t>
            </a:r>
            <a:r>
              <a:rPr lang="en-GB" sz="800" spc="-10">
                <a:solidFill>
                  <a:schemeClr val="bg1"/>
                </a:solidFill>
                <a:latin typeface="Albertross Light"/>
                <a:ea typeface="Calibri"/>
                <a:cs typeface="Albertross Light"/>
              </a:rPr>
              <a:t>th May  </a:t>
            </a:r>
            <a:r>
              <a:rPr lang="en-GB" sz="800" spc="-10">
                <a:solidFill>
                  <a:schemeClr val="bg1"/>
                </a:solidFill>
                <a:effectLst/>
                <a:latin typeface="Albertross Light"/>
                <a:ea typeface="Calibri"/>
                <a:cs typeface="Albertross Light"/>
              </a:rPr>
              <a:t>2026</a:t>
            </a:r>
            <a:endParaRPr lang="en-GB" sz="800">
              <a:solidFill>
                <a:schemeClr val="bg1"/>
              </a:solidFill>
              <a:effectLst/>
              <a:latin typeface="Albertross Light"/>
              <a:ea typeface="Calibri"/>
              <a:cs typeface="Albertross Light"/>
            </a:endParaRPr>
          </a:p>
        </p:txBody>
      </p:sp>
      <p:sp>
        <p:nvSpPr>
          <p:cNvPr id="11" name="TextBox 10">
            <a:extLst>
              <a:ext uri="{FF2B5EF4-FFF2-40B4-BE49-F238E27FC236}">
                <a16:creationId xmlns:a16="http://schemas.microsoft.com/office/drawing/2014/main" id="{D35965AB-FE18-73F9-225F-0990AA3B661D}"/>
              </a:ext>
            </a:extLst>
          </p:cNvPr>
          <p:cNvSpPr txBox="1"/>
          <p:nvPr/>
        </p:nvSpPr>
        <p:spPr>
          <a:xfrm>
            <a:off x="821265" y="10266473"/>
            <a:ext cx="5842747" cy="276999"/>
          </a:xfrm>
          <a:prstGeom prst="rect">
            <a:avLst/>
          </a:prstGeom>
          <a:noFill/>
        </p:spPr>
        <p:txBody>
          <a:bodyPr wrap="square" rtlCol="0">
            <a:spAutoFit/>
          </a:bodyPr>
          <a:lstStyle/>
          <a:p>
            <a:r>
              <a:rPr lang="en-GB" sz="600" spc="-10">
                <a:latin typeface="Albatross Light" panose="020B0403020203020204" pitchFamily="34" charset="0"/>
                <a:cs typeface="Albatross Light" panose="020B0403020203020204" pitchFamily="34" charset="0"/>
              </a:rPr>
              <a:t>Copyright © 2026, Rightmove plc. Released 18</a:t>
            </a:r>
            <a:r>
              <a:rPr lang="en-GB" sz="600" spc="-10" baseline="30000">
                <a:latin typeface="Albatross Light" panose="020B0403020203020204" pitchFamily="34" charset="0"/>
                <a:cs typeface="Albatross Light" panose="020B0403020203020204" pitchFamily="34" charset="0"/>
              </a:rPr>
              <a:t>th</a:t>
            </a:r>
            <a:r>
              <a:rPr lang="en-GB" sz="600" spc="-10">
                <a:latin typeface="Albatross Light" panose="020B0403020203020204" pitchFamily="34" charset="0"/>
                <a:cs typeface="Albatross Light" panose="020B0403020203020204" pitchFamily="34" charset="0"/>
              </a:rPr>
              <a:t> May. For media enquiries and interviews please contact the Rightmove press office: </a:t>
            </a:r>
            <a:br>
              <a:rPr lang="en-GB" sz="600" spc="-10">
                <a:latin typeface="Albatross Light" panose="020B0403020203020204" pitchFamily="34" charset="0"/>
                <a:cs typeface="Albatross Light" panose="020B0403020203020204" pitchFamily="34" charset="0"/>
              </a:rPr>
            </a:br>
            <a:r>
              <a:rPr lang="en-GB" sz="600" b="1" spc="-10">
                <a:latin typeface="Albertross bold" panose="020B0803020203020204" pitchFamily="34" charset="0"/>
                <a:cs typeface="Albertross bold" panose="020B0803020203020204" pitchFamily="34" charset="0"/>
              </a:rPr>
              <a:t>M </a:t>
            </a:r>
            <a:r>
              <a:rPr lang="en-GB" sz="600" spc="-10">
                <a:latin typeface="Albatross Light" panose="020B0403020203020204" pitchFamily="34" charset="0"/>
                <a:cs typeface="Albatross Light" panose="020B0403020203020204" pitchFamily="34" charset="0"/>
              </a:rPr>
              <a:t>07814 902 706  </a:t>
            </a:r>
            <a:r>
              <a:rPr lang="en-GB" sz="600" spc="-10">
                <a:latin typeface="Albertross bold" panose="020B0803020203020204" pitchFamily="34" charset="0"/>
                <a:cs typeface="Albertross bold" panose="020B0803020203020204" pitchFamily="34" charset="0"/>
              </a:rPr>
              <a:t>E </a:t>
            </a:r>
            <a:r>
              <a:rPr lang="en-GB" sz="600" spc="-10">
                <a:latin typeface="Albatross Light" panose="020B0403020203020204" pitchFamily="34" charset="0"/>
                <a:cs typeface="Albatross Light" panose="020B0403020203020204" pitchFamily="34" charset="0"/>
              </a:rPr>
              <a:t>press@rightmove.co.uk</a:t>
            </a:r>
          </a:p>
        </p:txBody>
      </p:sp>
      <p:graphicFrame>
        <p:nvGraphicFramePr>
          <p:cNvPr id="2" name="Table 1">
            <a:extLst>
              <a:ext uri="{FF2B5EF4-FFF2-40B4-BE49-F238E27FC236}">
                <a16:creationId xmlns:a16="http://schemas.microsoft.com/office/drawing/2014/main" id="{2F9E4704-4378-C7C4-D245-8EA4E0B25F10}"/>
              </a:ext>
            </a:extLst>
          </p:cNvPr>
          <p:cNvGraphicFramePr>
            <a:graphicFrameLocks noGrp="1"/>
          </p:cNvGraphicFramePr>
          <p:nvPr>
            <p:extLst>
              <p:ext uri="{D42A27DB-BD31-4B8C-83A1-F6EECF244321}">
                <p14:modId xmlns:p14="http://schemas.microsoft.com/office/powerpoint/2010/main" val="1848546008"/>
              </p:ext>
            </p:extLst>
          </p:nvPr>
        </p:nvGraphicFramePr>
        <p:xfrm>
          <a:off x="1118748" y="7985690"/>
          <a:ext cx="5328300" cy="482935"/>
        </p:xfrm>
        <a:graphic>
          <a:graphicData uri="http://schemas.openxmlformats.org/drawingml/2006/table">
            <a:tbl>
              <a:tblPr firstRow="1" bandRow="1">
                <a:tableStyleId>{46F890A9-2807-4EBB-B81D-B2AA78EC7F39}</a:tableStyleId>
              </a:tblPr>
              <a:tblGrid>
                <a:gridCol w="1065660">
                  <a:extLst>
                    <a:ext uri="{9D8B030D-6E8A-4147-A177-3AD203B41FA5}">
                      <a16:colId xmlns:a16="http://schemas.microsoft.com/office/drawing/2014/main" val="3397769355"/>
                    </a:ext>
                  </a:extLst>
                </a:gridCol>
                <a:gridCol w="1065660">
                  <a:extLst>
                    <a:ext uri="{9D8B030D-6E8A-4147-A177-3AD203B41FA5}">
                      <a16:colId xmlns:a16="http://schemas.microsoft.com/office/drawing/2014/main" val="1770106709"/>
                    </a:ext>
                  </a:extLst>
                </a:gridCol>
                <a:gridCol w="1065660">
                  <a:extLst>
                    <a:ext uri="{9D8B030D-6E8A-4147-A177-3AD203B41FA5}">
                      <a16:colId xmlns:a16="http://schemas.microsoft.com/office/drawing/2014/main" val="806530098"/>
                    </a:ext>
                  </a:extLst>
                </a:gridCol>
                <a:gridCol w="1065660">
                  <a:extLst>
                    <a:ext uri="{9D8B030D-6E8A-4147-A177-3AD203B41FA5}">
                      <a16:colId xmlns:a16="http://schemas.microsoft.com/office/drawing/2014/main" val="2478549314"/>
                    </a:ext>
                  </a:extLst>
                </a:gridCol>
                <a:gridCol w="1065660">
                  <a:extLst>
                    <a:ext uri="{9D8B030D-6E8A-4147-A177-3AD203B41FA5}">
                      <a16:colId xmlns:a16="http://schemas.microsoft.com/office/drawing/2014/main" val="333937328"/>
                    </a:ext>
                  </a:extLst>
                </a:gridCol>
              </a:tblGrid>
              <a:tr h="241468">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b="0">
                          <a:solidFill>
                            <a:srgbClr val="1E2337"/>
                          </a:solidFill>
                          <a:latin typeface="Albatross Light" panose="020B0403020203020204" charset="0"/>
                          <a:cs typeface="Albatross Light" panose="020B0403020203020204" charset="0"/>
                        </a:rPr>
                        <a:t>April 2026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b="0">
                          <a:solidFill>
                            <a:srgbClr val="1E2337"/>
                          </a:solidFill>
                          <a:latin typeface="Albatross Light" panose="020B0403020203020204" charset="0"/>
                          <a:cs typeface="Albatross Light" panose="020B0403020203020204" charset="0"/>
                        </a:rPr>
                        <a:t>£373,971</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b="0">
                          <a:solidFill>
                            <a:srgbClr val="1E2337"/>
                          </a:solidFill>
                          <a:latin typeface="Albatross Light" panose="020B0403020203020204" charset="0"/>
                          <a:cs typeface="Albatross Light" panose="020B0403020203020204" charset="0"/>
                        </a:rPr>
                        <a:t>+0.8%</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b="0">
                          <a:solidFill>
                            <a:srgbClr val="1E2337"/>
                          </a:solidFill>
                          <a:latin typeface="Albatross Light" panose="020B0403020203020204" charset="0"/>
                          <a:cs typeface="Albatross Light" panose="020B0403020203020204" charset="0"/>
                        </a:rPr>
                        <a:t>-0.9%</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1425550" rtl="0" eaLnBrk="1" fontAlgn="b" latinLnBrk="0" hangingPunct="1">
                        <a:lnSpc>
                          <a:spcPct val="100000"/>
                        </a:lnSpc>
                        <a:spcBef>
                          <a:spcPts val="0"/>
                        </a:spcBef>
                        <a:spcAft>
                          <a:spcPts val="0"/>
                        </a:spcAft>
                        <a:buClrTx/>
                        <a:buSzTx/>
                        <a:buFontTx/>
                        <a:buNone/>
                        <a:tabLst/>
                        <a:defRPr/>
                      </a:pPr>
                      <a:r>
                        <a:rPr lang="en-US" sz="900" b="0">
                          <a:solidFill>
                            <a:srgbClr val="1E2337"/>
                          </a:solidFill>
                          <a:latin typeface="Albatross Light" panose="020B0403020203020204" charset="0"/>
                          <a:cs typeface="Albatross Light" panose="020B0403020203020204" charset="0"/>
                        </a:rPr>
                        <a:t>289.1</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61236244"/>
                  </a:ext>
                </a:extLst>
              </a:tr>
              <a:tr h="241467">
                <a:tc>
                  <a:txBody>
                    <a:bodyPr/>
                    <a:lstStyle/>
                    <a:p>
                      <a:pPr marL="0" lvl="0" indent="0" algn="ctr" defTabSz="1425550">
                        <a:lnSpc>
                          <a:spcPct val="100000"/>
                        </a:lnSpc>
                        <a:spcBef>
                          <a:spcPts val="0"/>
                        </a:spcBef>
                        <a:spcAft>
                          <a:spcPts val="0"/>
                        </a:spcAft>
                        <a:buNone/>
                        <a:tabLst/>
                        <a:defRPr/>
                      </a:pPr>
                      <a:endParaRPr lang="en-US" sz="900" b="0">
                        <a:solidFill>
                          <a:srgbClr val="1E2337"/>
                        </a:solidFill>
                        <a:latin typeface="Albatross Light"/>
                        <a:cs typeface="Albatross Light"/>
                      </a:endParaRPr>
                    </a:p>
                  </a:txBody>
                  <a:tcPr marL="0" marR="0" marT="0" marB="0" anchor="ctr">
                    <a:lnL w="0">
                      <a:noFill/>
                    </a:lnL>
                    <a:lnR w="0">
                      <a:noFill/>
                    </a:lnR>
                    <a:lnT w="0">
                      <a:noFill/>
                    </a:lnT>
                    <a:lnB w="0">
                      <a:noFill/>
                    </a:lnB>
                    <a:lnTlToBr w="0">
                      <a:noFill/>
                    </a:lnTlToBr>
                    <a:lnBlToTr w="0">
                      <a:noFill/>
                    </a:lnBlToTr>
                    <a:noFill/>
                  </a:tcPr>
                </a:tc>
                <a:tc>
                  <a:txBody>
                    <a:bodyPr/>
                    <a:lstStyle/>
                    <a:p>
                      <a:pPr marL="0" lvl="0" indent="0" algn="ctr" defTabSz="1425550">
                        <a:lnSpc>
                          <a:spcPct val="100000"/>
                        </a:lnSpc>
                        <a:spcBef>
                          <a:spcPts val="0"/>
                        </a:spcBef>
                        <a:spcAft>
                          <a:spcPts val="0"/>
                        </a:spcAft>
                        <a:buNone/>
                        <a:tabLst/>
                        <a:defRPr/>
                      </a:pPr>
                      <a:endParaRPr lang="en-US" sz="900" b="0">
                        <a:solidFill>
                          <a:srgbClr val="1E2337"/>
                        </a:solidFill>
                        <a:latin typeface="Albatross Light"/>
                        <a:cs typeface="Albatross Light"/>
                      </a:endParaRPr>
                    </a:p>
                  </a:txBody>
                  <a:tcPr marL="6350" marR="6350" marT="6350" marB="0" anchor="ctr">
                    <a:lnL w="0">
                      <a:noFill/>
                    </a:lnL>
                    <a:lnR w="0">
                      <a:noFill/>
                    </a:lnR>
                    <a:lnT w="0">
                      <a:noFill/>
                    </a:lnT>
                    <a:lnB w="0">
                      <a:noFill/>
                    </a:lnB>
                    <a:lnTlToBr w="0">
                      <a:noFill/>
                    </a:lnTlToBr>
                    <a:lnBlToTr w="0">
                      <a:noFill/>
                    </a:lnBlToTr>
                    <a:noFill/>
                  </a:tcPr>
                </a:tc>
                <a:tc>
                  <a:txBody>
                    <a:bodyPr/>
                    <a:lstStyle/>
                    <a:p>
                      <a:pPr marL="0" lvl="0" indent="0" algn="ctr" defTabSz="1425550">
                        <a:lnSpc>
                          <a:spcPct val="100000"/>
                        </a:lnSpc>
                        <a:spcBef>
                          <a:spcPts val="0"/>
                        </a:spcBef>
                        <a:spcAft>
                          <a:spcPts val="0"/>
                        </a:spcAft>
                        <a:buNone/>
                        <a:tabLst/>
                        <a:defRPr/>
                      </a:pPr>
                      <a:endParaRPr lang="en-US" sz="900" b="0">
                        <a:solidFill>
                          <a:srgbClr val="1E2337"/>
                        </a:solidFill>
                        <a:latin typeface="Albatross Light"/>
                        <a:cs typeface="Albatross Light"/>
                      </a:endParaRPr>
                    </a:p>
                  </a:txBody>
                  <a:tcPr marL="6350" marR="6350" marT="6350" marB="0" anchor="ctr">
                    <a:lnL w="0">
                      <a:noFill/>
                    </a:lnL>
                    <a:lnR w="0">
                      <a:noFill/>
                    </a:lnR>
                    <a:lnT w="0">
                      <a:noFill/>
                    </a:lnT>
                    <a:lnB w="0">
                      <a:noFill/>
                    </a:lnB>
                    <a:lnTlToBr w="0">
                      <a:noFill/>
                    </a:lnTlToBr>
                    <a:lnBlToTr w="0">
                      <a:noFill/>
                    </a:lnBlToTr>
                    <a:noFill/>
                  </a:tcPr>
                </a:tc>
                <a:tc>
                  <a:txBody>
                    <a:bodyPr/>
                    <a:lstStyle/>
                    <a:p>
                      <a:pPr marL="0" lvl="0" indent="0" algn="ctr" defTabSz="1425550">
                        <a:lnSpc>
                          <a:spcPct val="100000"/>
                        </a:lnSpc>
                        <a:spcBef>
                          <a:spcPts val="0"/>
                        </a:spcBef>
                        <a:spcAft>
                          <a:spcPts val="0"/>
                        </a:spcAft>
                        <a:buNone/>
                        <a:tabLst/>
                        <a:defRPr/>
                      </a:pPr>
                      <a:endParaRPr lang="en-US" sz="900" b="0">
                        <a:solidFill>
                          <a:srgbClr val="1E2337"/>
                        </a:solidFill>
                        <a:latin typeface="Albatross Light"/>
                        <a:cs typeface="Albatross Light"/>
                      </a:endParaRPr>
                    </a:p>
                  </a:txBody>
                  <a:tcPr marL="6350" marR="6350" marT="6350" marB="0" anchor="ctr">
                    <a:lnL w="0">
                      <a:noFill/>
                    </a:lnL>
                    <a:lnR w="0">
                      <a:noFill/>
                    </a:lnR>
                    <a:lnT w="0">
                      <a:noFill/>
                    </a:lnT>
                    <a:lnB w="0">
                      <a:noFill/>
                    </a:lnB>
                    <a:lnTlToBr w="0">
                      <a:noFill/>
                    </a:lnTlToBr>
                    <a:lnBlToTr w="0">
                      <a:noFill/>
                    </a:lnBlToTr>
                    <a:noFill/>
                  </a:tcPr>
                </a:tc>
                <a:tc>
                  <a:txBody>
                    <a:bodyPr/>
                    <a:lstStyle/>
                    <a:p>
                      <a:pPr marL="0" lvl="0" indent="0" algn="ctr" defTabSz="1425550">
                        <a:lnSpc>
                          <a:spcPct val="100000"/>
                        </a:lnSpc>
                        <a:spcBef>
                          <a:spcPts val="0"/>
                        </a:spcBef>
                        <a:spcAft>
                          <a:spcPts val="0"/>
                        </a:spcAft>
                        <a:buNone/>
                        <a:tabLst/>
                        <a:defRPr/>
                      </a:pPr>
                      <a:endParaRPr lang="en-US" sz="900" b="0">
                        <a:solidFill>
                          <a:srgbClr val="1E2337"/>
                        </a:solidFill>
                        <a:latin typeface="Albatross Light"/>
                        <a:cs typeface="Albatross Light"/>
                      </a:endParaRPr>
                    </a:p>
                  </a:txBody>
                  <a:tcPr marL="6350" marR="6350" marT="635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970387190"/>
                  </a:ext>
                </a:extLst>
              </a:tr>
            </a:tbl>
          </a:graphicData>
        </a:graphic>
      </p:graphicFrame>
    </p:spTree>
    <p:extLst>
      <p:ext uri="{BB962C8B-B14F-4D97-AF65-F5344CB8AC3E}">
        <p14:creationId xmlns:p14="http://schemas.microsoft.com/office/powerpoint/2010/main" val="53905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DCDE35C-A2BF-E3D1-2A97-9F3BC3AE31E1}"/>
              </a:ext>
            </a:extLst>
          </p:cNvPr>
          <p:cNvSpPr>
            <a:spLocks/>
          </p:cNvSpPr>
          <p:nvPr/>
        </p:nvSpPr>
        <p:spPr>
          <a:xfrm>
            <a:off x="-955" y="8841523"/>
            <a:ext cx="7559675" cy="1422516"/>
          </a:xfrm>
          <a:prstGeom prst="rect">
            <a:avLst/>
          </a:prstGeom>
          <a:solidFill>
            <a:srgbClr val="00DE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51AB16D-FD9A-54F3-915F-A40B3EA05277}"/>
              </a:ext>
            </a:extLst>
          </p:cNvPr>
          <p:cNvSpPr>
            <a:spLocks/>
          </p:cNvSpPr>
          <p:nvPr/>
        </p:nvSpPr>
        <p:spPr>
          <a:xfrm>
            <a:off x="0" y="3306172"/>
            <a:ext cx="7558720" cy="1896123"/>
          </a:xfrm>
          <a:prstGeom prst="rect">
            <a:avLst/>
          </a:prstGeom>
          <a:solidFill>
            <a:srgbClr val="00DE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50"/>
              </a:lnSpc>
            </a:pPr>
            <a:endParaRPr lang="en-US" sz="180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09122394-8EE4-D710-35E8-339E44A5A82D}"/>
              </a:ext>
            </a:extLst>
          </p:cNvPr>
          <p:cNvSpPr txBox="1">
            <a:spLocks/>
          </p:cNvSpPr>
          <p:nvPr/>
        </p:nvSpPr>
        <p:spPr>
          <a:xfrm>
            <a:off x="531220" y="665664"/>
            <a:ext cx="4811214" cy="243143"/>
          </a:xfrm>
          <a:prstGeom prst="rect">
            <a:avLst/>
          </a:prstGeom>
          <a:noFill/>
        </p:spPr>
        <p:txBody>
          <a:bodyPr wrap="square" rtlCol="0">
            <a:spAutoFit/>
          </a:bodyPr>
          <a:lstStyle/>
          <a:p>
            <a:r>
              <a:rPr lang="en-GB" sz="980" b="1" spc="-50" dirty="0">
                <a:solidFill>
                  <a:srgbClr val="000332"/>
                </a:solidFill>
                <a:uFill>
                  <a:solidFill>
                    <a:srgbClr val="00DEB5"/>
                  </a:solidFill>
                </a:uFill>
                <a:latin typeface="Albertross" panose="020B0603020203020204" pitchFamily="34" charset="0"/>
                <a:cs typeface="Albertross" panose="020B0603020203020204" pitchFamily="34" charset="0"/>
              </a:rPr>
              <a:t>Above average May price growth highlights surprisingly strong market confidence</a:t>
            </a:r>
          </a:p>
        </p:txBody>
      </p:sp>
      <p:grpSp>
        <p:nvGrpSpPr>
          <p:cNvPr id="17" name="Group 16">
            <a:extLst>
              <a:ext uri="{FF2B5EF4-FFF2-40B4-BE49-F238E27FC236}">
                <a16:creationId xmlns:a16="http://schemas.microsoft.com/office/drawing/2014/main" id="{19D3AF1D-2744-5660-5C8E-6FE0A76B0682}"/>
              </a:ext>
            </a:extLst>
          </p:cNvPr>
          <p:cNvGrpSpPr>
            <a:grpSpLocks noGrp="1" noUngrp="1" noRot="1" noMove="1" noResize="1"/>
          </p:cNvGrpSpPr>
          <p:nvPr/>
        </p:nvGrpSpPr>
        <p:grpSpPr>
          <a:xfrm>
            <a:off x="935039" y="390525"/>
            <a:ext cx="1009118" cy="206059"/>
            <a:chOff x="935038" y="96470"/>
            <a:chExt cx="1692987" cy="345703"/>
          </a:xfrm>
        </p:grpSpPr>
        <p:sp>
          <p:nvSpPr>
            <p:cNvPr id="15" name="Freeform: Shape 14">
              <a:extLst>
                <a:ext uri="{FF2B5EF4-FFF2-40B4-BE49-F238E27FC236}">
                  <a16:creationId xmlns:a16="http://schemas.microsoft.com/office/drawing/2014/main" id="{FEB374B8-3A2E-C82E-FBEA-C1B61FC477ED}"/>
                </a:ext>
              </a:extLst>
            </p:cNvPr>
            <p:cNvSpPr>
              <a:spLocks noGrp="1" noRot="1" noMove="1" noResize="1" noEditPoints="1" noAdjustHandles="1" noChangeArrowheads="1" noChangeShapeType="1"/>
            </p:cNvSpPr>
            <p:nvPr/>
          </p:nvSpPr>
          <p:spPr>
            <a:xfrm>
              <a:off x="2415079" y="96470"/>
              <a:ext cx="212946" cy="215400"/>
            </a:xfrm>
            <a:custGeom>
              <a:avLst/>
              <a:gdLst>
                <a:gd name="connsiteX0" fmla="*/ 157395 w 212946"/>
                <a:gd name="connsiteY0" fmla="*/ 190137 h 215400"/>
                <a:gd name="connsiteX1" fmla="*/ 186493 w 212946"/>
                <a:gd name="connsiteY1" fmla="*/ 190137 h 215400"/>
                <a:gd name="connsiteX2" fmla="*/ 186493 w 212946"/>
                <a:gd name="connsiteY2" fmla="*/ 101052 h 215400"/>
                <a:gd name="connsiteX3" fmla="*/ 107134 w 212946"/>
                <a:gd name="connsiteY3" fmla="*/ 33241 h 215400"/>
                <a:gd name="connsiteX4" fmla="*/ 27776 w 212946"/>
                <a:gd name="connsiteY4" fmla="*/ 101052 h 215400"/>
                <a:gd name="connsiteX5" fmla="*/ 27776 w 212946"/>
                <a:gd name="connsiteY5" fmla="*/ 190137 h 215400"/>
                <a:gd name="connsiteX6" fmla="*/ 56874 w 212946"/>
                <a:gd name="connsiteY6" fmla="*/ 190137 h 215400"/>
                <a:gd name="connsiteX7" fmla="*/ 108457 w 212946"/>
                <a:gd name="connsiteY7" fmla="*/ 146259 h 215400"/>
                <a:gd name="connsiteX8" fmla="*/ 157395 w 212946"/>
                <a:gd name="connsiteY8" fmla="*/ 190137 h 215400"/>
                <a:gd name="connsiteX9" fmla="*/ 190461 w 212946"/>
                <a:gd name="connsiteY9" fmla="*/ 215400 h 215400"/>
                <a:gd name="connsiteX10" fmla="*/ 148136 w 212946"/>
                <a:gd name="connsiteY10" fmla="*/ 215400 h 215400"/>
                <a:gd name="connsiteX11" fmla="*/ 107134 w 212946"/>
                <a:gd name="connsiteY11" fmla="*/ 179500 h 215400"/>
                <a:gd name="connsiteX12" fmla="*/ 64810 w 212946"/>
                <a:gd name="connsiteY12" fmla="*/ 215400 h 215400"/>
                <a:gd name="connsiteX13" fmla="*/ 22485 w 212946"/>
                <a:gd name="connsiteY13" fmla="*/ 215400 h 215400"/>
                <a:gd name="connsiteX14" fmla="*/ 6613 w 212946"/>
                <a:gd name="connsiteY14" fmla="*/ 208752 h 215400"/>
                <a:gd name="connsiteX15" fmla="*/ 0 w 212946"/>
                <a:gd name="connsiteY15" fmla="*/ 192796 h 215400"/>
                <a:gd name="connsiteX16" fmla="*/ 0 w 212946"/>
                <a:gd name="connsiteY16" fmla="*/ 98393 h 215400"/>
                <a:gd name="connsiteX17" fmla="*/ 6613 w 212946"/>
                <a:gd name="connsiteY17" fmla="*/ 82437 h 215400"/>
                <a:gd name="connsiteX18" fmla="*/ 7936 w 212946"/>
                <a:gd name="connsiteY18" fmla="*/ 81107 h 215400"/>
                <a:gd name="connsiteX19" fmla="*/ 107134 w 212946"/>
                <a:gd name="connsiteY19" fmla="*/ 0 h 215400"/>
                <a:gd name="connsiteX20" fmla="*/ 206333 w 212946"/>
                <a:gd name="connsiteY20" fmla="*/ 83767 h 215400"/>
                <a:gd name="connsiteX21" fmla="*/ 212946 w 212946"/>
                <a:gd name="connsiteY21" fmla="*/ 99722 h 215400"/>
                <a:gd name="connsiteX22" fmla="*/ 212946 w 212946"/>
                <a:gd name="connsiteY22" fmla="*/ 194126 h 215400"/>
                <a:gd name="connsiteX23" fmla="*/ 206333 w 212946"/>
                <a:gd name="connsiteY23" fmla="*/ 210082 h 215400"/>
                <a:gd name="connsiteX24" fmla="*/ 190461 w 212946"/>
                <a:gd name="connsiteY24" fmla="*/ 215400 h 2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946" h="215400">
                  <a:moveTo>
                    <a:pt x="157395" y="190137"/>
                  </a:moveTo>
                  <a:lnTo>
                    <a:pt x="186493" y="190137"/>
                  </a:lnTo>
                  <a:lnTo>
                    <a:pt x="186493" y="101052"/>
                  </a:lnTo>
                  <a:lnTo>
                    <a:pt x="107134" y="33241"/>
                  </a:lnTo>
                  <a:lnTo>
                    <a:pt x="27776" y="101052"/>
                  </a:lnTo>
                  <a:lnTo>
                    <a:pt x="27776" y="190137"/>
                  </a:lnTo>
                  <a:lnTo>
                    <a:pt x="56874" y="190137"/>
                  </a:lnTo>
                  <a:lnTo>
                    <a:pt x="108457" y="146259"/>
                  </a:lnTo>
                  <a:lnTo>
                    <a:pt x="157395" y="190137"/>
                  </a:lnTo>
                  <a:close/>
                  <a:moveTo>
                    <a:pt x="190461" y="215400"/>
                  </a:moveTo>
                  <a:lnTo>
                    <a:pt x="148136" y="215400"/>
                  </a:lnTo>
                  <a:lnTo>
                    <a:pt x="107134" y="179500"/>
                  </a:lnTo>
                  <a:lnTo>
                    <a:pt x="64810" y="215400"/>
                  </a:lnTo>
                  <a:lnTo>
                    <a:pt x="22485" y="215400"/>
                  </a:lnTo>
                  <a:cubicBezTo>
                    <a:pt x="17194" y="215400"/>
                    <a:pt x="10581" y="212741"/>
                    <a:pt x="6613" y="208752"/>
                  </a:cubicBezTo>
                  <a:cubicBezTo>
                    <a:pt x="2645" y="204763"/>
                    <a:pt x="0" y="199445"/>
                    <a:pt x="0" y="192796"/>
                  </a:cubicBezTo>
                  <a:lnTo>
                    <a:pt x="0" y="98393"/>
                  </a:lnTo>
                  <a:cubicBezTo>
                    <a:pt x="0" y="93074"/>
                    <a:pt x="2645" y="86426"/>
                    <a:pt x="6613" y="82437"/>
                  </a:cubicBezTo>
                  <a:lnTo>
                    <a:pt x="7936" y="81107"/>
                  </a:lnTo>
                  <a:lnTo>
                    <a:pt x="107134" y="0"/>
                  </a:lnTo>
                  <a:lnTo>
                    <a:pt x="206333" y="83767"/>
                  </a:lnTo>
                  <a:cubicBezTo>
                    <a:pt x="210301" y="87756"/>
                    <a:pt x="212946" y="93074"/>
                    <a:pt x="212946" y="99722"/>
                  </a:cubicBezTo>
                  <a:lnTo>
                    <a:pt x="212946" y="194126"/>
                  </a:lnTo>
                  <a:cubicBezTo>
                    <a:pt x="212946" y="199445"/>
                    <a:pt x="210301" y="206093"/>
                    <a:pt x="206333" y="210082"/>
                  </a:cubicBezTo>
                  <a:cubicBezTo>
                    <a:pt x="201042" y="214071"/>
                    <a:pt x="195752" y="215400"/>
                    <a:pt x="190461" y="215400"/>
                  </a:cubicBezTo>
                </a:path>
              </a:pathLst>
            </a:custGeom>
            <a:solidFill>
              <a:srgbClr val="00DEB6"/>
            </a:solidFill>
            <a:ln w="1317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CF03D9D-6F70-EE95-2A86-22CE405CA141}"/>
                </a:ext>
              </a:extLst>
            </p:cNvPr>
            <p:cNvSpPr>
              <a:spLocks noGrp="1" noRot="1" noMove="1" noResize="1" noEditPoints="1" noAdjustHandles="1" noChangeArrowheads="1" noChangeShapeType="1"/>
            </p:cNvSpPr>
            <p:nvPr/>
          </p:nvSpPr>
          <p:spPr>
            <a:xfrm>
              <a:off x="935038" y="158962"/>
              <a:ext cx="1429781" cy="283211"/>
            </a:xfrm>
            <a:custGeom>
              <a:avLst/>
              <a:gdLst>
                <a:gd name="connsiteX0" fmla="*/ 863688 w 1429781"/>
                <a:gd name="connsiteY0" fmla="*/ 61163 h 283211"/>
                <a:gd name="connsiteX1" fmla="*/ 834590 w 1429781"/>
                <a:gd name="connsiteY1" fmla="*/ 66482 h 283211"/>
                <a:gd name="connsiteX2" fmla="*/ 810783 w 1429781"/>
                <a:gd name="connsiteY2" fmla="*/ 82437 h 283211"/>
                <a:gd name="connsiteX3" fmla="*/ 804169 w 1429781"/>
                <a:gd name="connsiteY3" fmla="*/ 75789 h 283211"/>
                <a:gd name="connsiteX4" fmla="*/ 794911 w 1429781"/>
                <a:gd name="connsiteY4" fmla="*/ 69141 h 283211"/>
                <a:gd name="connsiteX5" fmla="*/ 781684 w 1429781"/>
                <a:gd name="connsiteY5" fmla="*/ 63822 h 283211"/>
                <a:gd name="connsiteX6" fmla="*/ 764490 w 1429781"/>
                <a:gd name="connsiteY6" fmla="*/ 62493 h 283211"/>
                <a:gd name="connsiteX7" fmla="*/ 738037 w 1429781"/>
                <a:gd name="connsiteY7" fmla="*/ 67811 h 283211"/>
                <a:gd name="connsiteX8" fmla="*/ 719520 w 1429781"/>
                <a:gd name="connsiteY8" fmla="*/ 82437 h 283211"/>
                <a:gd name="connsiteX9" fmla="*/ 718197 w 1429781"/>
                <a:gd name="connsiteY9" fmla="*/ 65152 h 283211"/>
                <a:gd name="connsiteX10" fmla="*/ 671905 w 1429781"/>
                <a:gd name="connsiteY10" fmla="*/ 65152 h 283211"/>
                <a:gd name="connsiteX11" fmla="*/ 671905 w 1429781"/>
                <a:gd name="connsiteY11" fmla="*/ 216730 h 283211"/>
                <a:gd name="connsiteX12" fmla="*/ 719520 w 1429781"/>
                <a:gd name="connsiteY12" fmla="*/ 216730 h 283211"/>
                <a:gd name="connsiteX13" fmla="*/ 719520 w 1429781"/>
                <a:gd name="connsiteY13" fmla="*/ 135622 h 283211"/>
                <a:gd name="connsiteX14" fmla="*/ 727456 w 1429781"/>
                <a:gd name="connsiteY14" fmla="*/ 111689 h 283211"/>
                <a:gd name="connsiteX15" fmla="*/ 749941 w 1429781"/>
                <a:gd name="connsiteY15" fmla="*/ 102382 h 283211"/>
                <a:gd name="connsiteX16" fmla="*/ 768458 w 1429781"/>
                <a:gd name="connsiteY16" fmla="*/ 110359 h 283211"/>
                <a:gd name="connsiteX17" fmla="*/ 775071 w 1429781"/>
                <a:gd name="connsiteY17" fmla="*/ 131633 h 283211"/>
                <a:gd name="connsiteX18" fmla="*/ 775071 w 1429781"/>
                <a:gd name="connsiteY18" fmla="*/ 218059 h 283211"/>
                <a:gd name="connsiteX19" fmla="*/ 821364 w 1429781"/>
                <a:gd name="connsiteY19" fmla="*/ 218059 h 283211"/>
                <a:gd name="connsiteX20" fmla="*/ 821364 w 1429781"/>
                <a:gd name="connsiteY20" fmla="*/ 136952 h 283211"/>
                <a:gd name="connsiteX21" fmla="*/ 829300 w 1429781"/>
                <a:gd name="connsiteY21" fmla="*/ 113019 h 283211"/>
                <a:gd name="connsiteX22" fmla="*/ 851785 w 1429781"/>
                <a:gd name="connsiteY22" fmla="*/ 103711 h 283211"/>
                <a:gd name="connsiteX23" fmla="*/ 870302 w 1429781"/>
                <a:gd name="connsiteY23" fmla="*/ 111689 h 283211"/>
                <a:gd name="connsiteX24" fmla="*/ 876915 w 1429781"/>
                <a:gd name="connsiteY24" fmla="*/ 132963 h 283211"/>
                <a:gd name="connsiteX25" fmla="*/ 876915 w 1429781"/>
                <a:gd name="connsiteY25" fmla="*/ 219389 h 283211"/>
                <a:gd name="connsiteX26" fmla="*/ 924530 w 1429781"/>
                <a:gd name="connsiteY26" fmla="*/ 219389 h 283211"/>
                <a:gd name="connsiteX27" fmla="*/ 924530 w 1429781"/>
                <a:gd name="connsiteY27" fmla="*/ 126315 h 283211"/>
                <a:gd name="connsiteX28" fmla="*/ 908658 w 1429781"/>
                <a:gd name="connsiteY28" fmla="*/ 81107 h 283211"/>
                <a:gd name="connsiteX29" fmla="*/ 863688 w 1429781"/>
                <a:gd name="connsiteY29" fmla="*/ 61163 h 283211"/>
                <a:gd name="connsiteX30" fmla="*/ 1059440 w 1429781"/>
                <a:gd name="connsiteY30" fmla="*/ 154237 h 283211"/>
                <a:gd name="connsiteX31" fmla="*/ 1052827 w 1429781"/>
                <a:gd name="connsiteY31" fmla="*/ 167533 h 283211"/>
                <a:gd name="connsiteX32" fmla="*/ 1040923 w 1429781"/>
                <a:gd name="connsiteY32" fmla="*/ 176841 h 283211"/>
                <a:gd name="connsiteX33" fmla="*/ 1025051 w 1429781"/>
                <a:gd name="connsiteY33" fmla="*/ 180830 h 283211"/>
                <a:gd name="connsiteX34" fmla="*/ 1009180 w 1429781"/>
                <a:gd name="connsiteY34" fmla="*/ 176841 h 283211"/>
                <a:gd name="connsiteX35" fmla="*/ 997276 w 1429781"/>
                <a:gd name="connsiteY35" fmla="*/ 167533 h 283211"/>
                <a:gd name="connsiteX36" fmla="*/ 990663 w 1429781"/>
                <a:gd name="connsiteY36" fmla="*/ 154237 h 283211"/>
                <a:gd name="connsiteX37" fmla="*/ 988017 w 1429781"/>
                <a:gd name="connsiteY37" fmla="*/ 139611 h 283211"/>
                <a:gd name="connsiteX38" fmla="*/ 990663 w 1429781"/>
                <a:gd name="connsiteY38" fmla="*/ 124985 h 283211"/>
                <a:gd name="connsiteX39" fmla="*/ 997276 w 1429781"/>
                <a:gd name="connsiteY39" fmla="*/ 111689 h 283211"/>
                <a:gd name="connsiteX40" fmla="*/ 1009180 w 1429781"/>
                <a:gd name="connsiteY40" fmla="*/ 102382 h 283211"/>
                <a:gd name="connsiteX41" fmla="*/ 1025051 w 1429781"/>
                <a:gd name="connsiteY41" fmla="*/ 98393 h 283211"/>
                <a:gd name="connsiteX42" fmla="*/ 1040923 w 1429781"/>
                <a:gd name="connsiteY42" fmla="*/ 102382 h 283211"/>
                <a:gd name="connsiteX43" fmla="*/ 1052827 w 1429781"/>
                <a:gd name="connsiteY43" fmla="*/ 111689 h 283211"/>
                <a:gd name="connsiteX44" fmla="*/ 1059440 w 1429781"/>
                <a:gd name="connsiteY44" fmla="*/ 124985 h 283211"/>
                <a:gd name="connsiteX45" fmla="*/ 1062086 w 1429781"/>
                <a:gd name="connsiteY45" fmla="*/ 139611 h 283211"/>
                <a:gd name="connsiteX46" fmla="*/ 1059440 w 1429781"/>
                <a:gd name="connsiteY46" fmla="*/ 154237 h 283211"/>
                <a:gd name="connsiteX47" fmla="*/ 1084571 w 1429781"/>
                <a:gd name="connsiteY47" fmla="*/ 82437 h 283211"/>
                <a:gd name="connsiteX48" fmla="*/ 1058118 w 1429781"/>
                <a:gd name="connsiteY48" fmla="*/ 65152 h 283211"/>
                <a:gd name="connsiteX49" fmla="*/ 1023729 w 1429781"/>
                <a:gd name="connsiteY49" fmla="*/ 58504 h 283211"/>
                <a:gd name="connsiteX50" fmla="*/ 989340 w 1429781"/>
                <a:gd name="connsiteY50" fmla="*/ 65152 h 283211"/>
                <a:gd name="connsiteX51" fmla="*/ 962887 w 1429781"/>
                <a:gd name="connsiteY51" fmla="*/ 82437 h 283211"/>
                <a:gd name="connsiteX52" fmla="*/ 945693 w 1429781"/>
                <a:gd name="connsiteY52" fmla="*/ 107700 h 283211"/>
                <a:gd name="connsiteX53" fmla="*/ 939079 w 1429781"/>
                <a:gd name="connsiteY53" fmla="*/ 139611 h 283211"/>
                <a:gd name="connsiteX54" fmla="*/ 945693 w 1429781"/>
                <a:gd name="connsiteY54" fmla="*/ 171522 h 283211"/>
                <a:gd name="connsiteX55" fmla="*/ 962887 w 1429781"/>
                <a:gd name="connsiteY55" fmla="*/ 196785 h 283211"/>
                <a:gd name="connsiteX56" fmla="*/ 989340 w 1429781"/>
                <a:gd name="connsiteY56" fmla="*/ 214071 h 283211"/>
                <a:gd name="connsiteX57" fmla="*/ 1023729 w 1429781"/>
                <a:gd name="connsiteY57" fmla="*/ 220719 h 283211"/>
                <a:gd name="connsiteX58" fmla="*/ 1058118 w 1429781"/>
                <a:gd name="connsiteY58" fmla="*/ 214071 h 283211"/>
                <a:gd name="connsiteX59" fmla="*/ 1084571 w 1429781"/>
                <a:gd name="connsiteY59" fmla="*/ 196785 h 283211"/>
                <a:gd name="connsiteX60" fmla="*/ 1101765 w 1429781"/>
                <a:gd name="connsiteY60" fmla="*/ 171522 h 283211"/>
                <a:gd name="connsiteX61" fmla="*/ 1108378 w 1429781"/>
                <a:gd name="connsiteY61" fmla="*/ 139611 h 283211"/>
                <a:gd name="connsiteX62" fmla="*/ 1101765 w 1429781"/>
                <a:gd name="connsiteY62" fmla="*/ 107700 h 283211"/>
                <a:gd name="connsiteX63" fmla="*/ 1084571 w 1429781"/>
                <a:gd name="connsiteY63" fmla="*/ 82437 h 283211"/>
                <a:gd name="connsiteX64" fmla="*/ 1227416 w 1429781"/>
                <a:gd name="connsiteY64" fmla="*/ 63822 h 283211"/>
                <a:gd name="connsiteX65" fmla="*/ 1191705 w 1429781"/>
                <a:gd name="connsiteY65" fmla="*/ 163545 h 283211"/>
                <a:gd name="connsiteX66" fmla="*/ 1154671 w 1429781"/>
                <a:gd name="connsiteY66" fmla="*/ 63822 h 283211"/>
                <a:gd name="connsiteX67" fmla="*/ 1101765 w 1429781"/>
                <a:gd name="connsiteY67" fmla="*/ 63822 h 283211"/>
                <a:gd name="connsiteX68" fmla="*/ 1167897 w 1429781"/>
                <a:gd name="connsiteY68" fmla="*/ 215400 h 283211"/>
                <a:gd name="connsiteX69" fmla="*/ 1212867 w 1429781"/>
                <a:gd name="connsiteY69" fmla="*/ 215400 h 283211"/>
                <a:gd name="connsiteX70" fmla="*/ 1280322 w 1429781"/>
                <a:gd name="connsiteY70" fmla="*/ 63822 h 283211"/>
                <a:gd name="connsiteX71" fmla="*/ 1227416 w 1429781"/>
                <a:gd name="connsiteY71" fmla="*/ 63822 h 283211"/>
                <a:gd name="connsiteX72" fmla="*/ 1318679 w 1429781"/>
                <a:gd name="connsiteY72" fmla="*/ 123656 h 283211"/>
                <a:gd name="connsiteX73" fmla="*/ 1321324 w 1429781"/>
                <a:gd name="connsiteY73" fmla="*/ 114348 h 283211"/>
                <a:gd name="connsiteX74" fmla="*/ 1327938 w 1429781"/>
                <a:gd name="connsiteY74" fmla="*/ 105041 h 283211"/>
                <a:gd name="connsiteX75" fmla="*/ 1338519 w 1429781"/>
                <a:gd name="connsiteY75" fmla="*/ 98393 h 283211"/>
                <a:gd name="connsiteX76" fmla="*/ 1353068 w 1429781"/>
                <a:gd name="connsiteY76" fmla="*/ 95733 h 283211"/>
                <a:gd name="connsiteX77" fmla="*/ 1367617 w 1429781"/>
                <a:gd name="connsiteY77" fmla="*/ 98393 h 283211"/>
                <a:gd name="connsiteX78" fmla="*/ 1378198 w 1429781"/>
                <a:gd name="connsiteY78" fmla="*/ 105041 h 283211"/>
                <a:gd name="connsiteX79" fmla="*/ 1384811 w 1429781"/>
                <a:gd name="connsiteY79" fmla="*/ 114348 h 283211"/>
                <a:gd name="connsiteX80" fmla="*/ 1387457 w 1429781"/>
                <a:gd name="connsiteY80" fmla="*/ 123656 h 283211"/>
                <a:gd name="connsiteX81" fmla="*/ 1318679 w 1429781"/>
                <a:gd name="connsiteY81" fmla="*/ 123656 h 283211"/>
                <a:gd name="connsiteX82" fmla="*/ 1429781 w 1429781"/>
                <a:gd name="connsiteY82" fmla="*/ 144930 h 283211"/>
                <a:gd name="connsiteX83" fmla="*/ 1424491 w 1429781"/>
                <a:gd name="connsiteY83" fmla="*/ 110359 h 283211"/>
                <a:gd name="connsiteX84" fmla="*/ 1409942 w 1429781"/>
                <a:gd name="connsiteY84" fmla="*/ 82437 h 283211"/>
                <a:gd name="connsiteX85" fmla="*/ 1386134 w 1429781"/>
                <a:gd name="connsiteY85" fmla="*/ 65152 h 283211"/>
                <a:gd name="connsiteX86" fmla="*/ 1353068 w 1429781"/>
                <a:gd name="connsiteY86" fmla="*/ 58504 h 283211"/>
                <a:gd name="connsiteX87" fmla="*/ 1318679 w 1429781"/>
                <a:gd name="connsiteY87" fmla="*/ 65152 h 283211"/>
                <a:gd name="connsiteX88" fmla="*/ 1293549 w 1429781"/>
                <a:gd name="connsiteY88" fmla="*/ 82437 h 283211"/>
                <a:gd name="connsiteX89" fmla="*/ 1277677 w 1429781"/>
                <a:gd name="connsiteY89" fmla="*/ 107700 h 283211"/>
                <a:gd name="connsiteX90" fmla="*/ 1272386 w 1429781"/>
                <a:gd name="connsiteY90" fmla="*/ 138282 h 283211"/>
                <a:gd name="connsiteX91" fmla="*/ 1277677 w 1429781"/>
                <a:gd name="connsiteY91" fmla="*/ 171522 h 283211"/>
                <a:gd name="connsiteX92" fmla="*/ 1294871 w 1429781"/>
                <a:gd name="connsiteY92" fmla="*/ 196785 h 283211"/>
                <a:gd name="connsiteX93" fmla="*/ 1321324 w 1429781"/>
                <a:gd name="connsiteY93" fmla="*/ 212741 h 283211"/>
                <a:gd name="connsiteX94" fmla="*/ 1357036 w 1429781"/>
                <a:gd name="connsiteY94" fmla="*/ 218059 h 283211"/>
                <a:gd name="connsiteX95" fmla="*/ 1383489 w 1429781"/>
                <a:gd name="connsiteY95" fmla="*/ 215400 h 283211"/>
                <a:gd name="connsiteX96" fmla="*/ 1403328 w 1429781"/>
                <a:gd name="connsiteY96" fmla="*/ 208752 h 283211"/>
                <a:gd name="connsiteX97" fmla="*/ 1416555 w 1429781"/>
                <a:gd name="connsiteY97" fmla="*/ 202104 h 283211"/>
                <a:gd name="connsiteX98" fmla="*/ 1424491 w 1429781"/>
                <a:gd name="connsiteY98" fmla="*/ 196785 h 283211"/>
                <a:gd name="connsiteX99" fmla="*/ 1404651 w 1429781"/>
                <a:gd name="connsiteY99" fmla="*/ 167533 h 283211"/>
                <a:gd name="connsiteX100" fmla="*/ 1387457 w 1429781"/>
                <a:gd name="connsiteY100" fmla="*/ 176841 h 283211"/>
                <a:gd name="connsiteX101" fmla="*/ 1357036 w 1429781"/>
                <a:gd name="connsiteY101" fmla="*/ 182159 h 283211"/>
                <a:gd name="connsiteX102" fmla="*/ 1326615 w 1429781"/>
                <a:gd name="connsiteY102" fmla="*/ 172852 h 283211"/>
                <a:gd name="connsiteX103" fmla="*/ 1316034 w 1429781"/>
                <a:gd name="connsiteY103" fmla="*/ 151578 h 283211"/>
                <a:gd name="connsiteX104" fmla="*/ 1427136 w 1429781"/>
                <a:gd name="connsiteY104" fmla="*/ 151578 h 283211"/>
                <a:gd name="connsiteX105" fmla="*/ 1427136 w 1429781"/>
                <a:gd name="connsiteY105" fmla="*/ 144930 h 283211"/>
                <a:gd name="connsiteX106" fmla="*/ 633548 w 1429781"/>
                <a:gd name="connsiteY106" fmla="*/ 180830 h 283211"/>
                <a:gd name="connsiteX107" fmla="*/ 620321 w 1429781"/>
                <a:gd name="connsiteY107" fmla="*/ 183489 h 283211"/>
                <a:gd name="connsiteX108" fmla="*/ 605772 w 1429781"/>
                <a:gd name="connsiteY108" fmla="*/ 178171 h 283211"/>
                <a:gd name="connsiteX109" fmla="*/ 601804 w 1429781"/>
                <a:gd name="connsiteY109" fmla="*/ 160885 h 283211"/>
                <a:gd name="connsiteX110" fmla="*/ 601804 w 1429781"/>
                <a:gd name="connsiteY110" fmla="*/ 101052 h 283211"/>
                <a:gd name="connsiteX111" fmla="*/ 641484 w 1429781"/>
                <a:gd name="connsiteY111" fmla="*/ 101052 h 283211"/>
                <a:gd name="connsiteX112" fmla="*/ 641484 w 1429781"/>
                <a:gd name="connsiteY112" fmla="*/ 63822 h 283211"/>
                <a:gd name="connsiteX113" fmla="*/ 601804 w 1429781"/>
                <a:gd name="connsiteY113" fmla="*/ 63822 h 283211"/>
                <a:gd name="connsiteX114" fmla="*/ 601804 w 1429781"/>
                <a:gd name="connsiteY114" fmla="*/ 18615 h 283211"/>
                <a:gd name="connsiteX115" fmla="*/ 555512 w 1429781"/>
                <a:gd name="connsiteY115" fmla="*/ 18615 h 283211"/>
                <a:gd name="connsiteX116" fmla="*/ 555512 w 1429781"/>
                <a:gd name="connsiteY116" fmla="*/ 63822 h 283211"/>
                <a:gd name="connsiteX117" fmla="*/ 530381 w 1429781"/>
                <a:gd name="connsiteY117" fmla="*/ 63822 h 283211"/>
                <a:gd name="connsiteX118" fmla="*/ 530381 w 1429781"/>
                <a:gd name="connsiteY118" fmla="*/ 99722 h 283211"/>
                <a:gd name="connsiteX119" fmla="*/ 555512 w 1429781"/>
                <a:gd name="connsiteY119" fmla="*/ 99722 h 283211"/>
                <a:gd name="connsiteX120" fmla="*/ 555512 w 1429781"/>
                <a:gd name="connsiteY120" fmla="*/ 156896 h 283211"/>
                <a:gd name="connsiteX121" fmla="*/ 558157 w 1429781"/>
                <a:gd name="connsiteY121" fmla="*/ 182159 h 283211"/>
                <a:gd name="connsiteX122" fmla="*/ 568738 w 1429781"/>
                <a:gd name="connsiteY122" fmla="*/ 202104 h 283211"/>
                <a:gd name="connsiteX123" fmla="*/ 587255 w 1429781"/>
                <a:gd name="connsiteY123" fmla="*/ 215400 h 283211"/>
                <a:gd name="connsiteX124" fmla="*/ 615031 w 1429781"/>
                <a:gd name="connsiteY124" fmla="*/ 220719 h 283211"/>
                <a:gd name="connsiteX125" fmla="*/ 660001 w 1429781"/>
                <a:gd name="connsiteY125" fmla="*/ 206093 h 283211"/>
                <a:gd name="connsiteX126" fmla="*/ 645452 w 1429781"/>
                <a:gd name="connsiteY126" fmla="*/ 174182 h 283211"/>
                <a:gd name="connsiteX127" fmla="*/ 633548 w 1429781"/>
                <a:gd name="connsiteY127" fmla="*/ 180830 h 283211"/>
                <a:gd name="connsiteX128" fmla="*/ 91263 w 1429781"/>
                <a:gd name="connsiteY128" fmla="*/ 61163 h 283211"/>
                <a:gd name="connsiteX129" fmla="*/ 64810 w 1429781"/>
                <a:gd name="connsiteY129" fmla="*/ 67811 h 283211"/>
                <a:gd name="connsiteX130" fmla="*/ 48938 w 1429781"/>
                <a:gd name="connsiteY130" fmla="*/ 82437 h 283211"/>
                <a:gd name="connsiteX131" fmla="*/ 46293 w 1429781"/>
                <a:gd name="connsiteY131" fmla="*/ 63822 h 283211"/>
                <a:gd name="connsiteX132" fmla="*/ 0 w 1429781"/>
                <a:gd name="connsiteY132" fmla="*/ 63822 h 283211"/>
                <a:gd name="connsiteX133" fmla="*/ 0 w 1429781"/>
                <a:gd name="connsiteY133" fmla="*/ 215400 h 283211"/>
                <a:gd name="connsiteX134" fmla="*/ 47615 w 1429781"/>
                <a:gd name="connsiteY134" fmla="*/ 215400 h 283211"/>
                <a:gd name="connsiteX135" fmla="*/ 47615 w 1429781"/>
                <a:gd name="connsiteY135" fmla="*/ 140941 h 283211"/>
                <a:gd name="connsiteX136" fmla="*/ 58196 w 1429781"/>
                <a:gd name="connsiteY136" fmla="*/ 113019 h 283211"/>
                <a:gd name="connsiteX137" fmla="*/ 85972 w 1429781"/>
                <a:gd name="connsiteY137" fmla="*/ 103711 h 283211"/>
                <a:gd name="connsiteX138" fmla="*/ 100521 w 1429781"/>
                <a:gd name="connsiteY138" fmla="*/ 105041 h 283211"/>
                <a:gd name="connsiteX139" fmla="*/ 108457 w 1429781"/>
                <a:gd name="connsiteY139" fmla="*/ 63822 h 283211"/>
                <a:gd name="connsiteX140" fmla="*/ 101844 w 1429781"/>
                <a:gd name="connsiteY140" fmla="*/ 62493 h 283211"/>
                <a:gd name="connsiteX141" fmla="*/ 91263 w 1429781"/>
                <a:gd name="connsiteY141" fmla="*/ 61163 h 283211"/>
                <a:gd name="connsiteX142" fmla="*/ 120361 w 1429781"/>
                <a:gd name="connsiteY142" fmla="*/ 215400 h 283211"/>
                <a:gd name="connsiteX143" fmla="*/ 167976 w 1429781"/>
                <a:gd name="connsiteY143" fmla="*/ 215400 h 283211"/>
                <a:gd name="connsiteX144" fmla="*/ 167976 w 1429781"/>
                <a:gd name="connsiteY144" fmla="*/ 63822 h 283211"/>
                <a:gd name="connsiteX145" fmla="*/ 120361 w 1429781"/>
                <a:gd name="connsiteY145" fmla="*/ 63822 h 283211"/>
                <a:gd name="connsiteX146" fmla="*/ 120361 w 1429781"/>
                <a:gd name="connsiteY146" fmla="*/ 215400 h 283211"/>
                <a:gd name="connsiteX147" fmla="*/ 296273 w 1429781"/>
                <a:gd name="connsiteY147" fmla="*/ 147589 h 283211"/>
                <a:gd name="connsiteX148" fmla="*/ 288337 w 1429781"/>
                <a:gd name="connsiteY148" fmla="*/ 168863 h 283211"/>
                <a:gd name="connsiteX149" fmla="*/ 265852 w 1429781"/>
                <a:gd name="connsiteY149" fmla="*/ 175511 h 283211"/>
                <a:gd name="connsiteX150" fmla="*/ 242044 w 1429781"/>
                <a:gd name="connsiteY150" fmla="*/ 166204 h 283211"/>
                <a:gd name="connsiteX151" fmla="*/ 234109 w 1429781"/>
                <a:gd name="connsiteY151" fmla="*/ 139611 h 283211"/>
                <a:gd name="connsiteX152" fmla="*/ 236754 w 1429781"/>
                <a:gd name="connsiteY152" fmla="*/ 123656 h 283211"/>
                <a:gd name="connsiteX153" fmla="*/ 244690 w 1429781"/>
                <a:gd name="connsiteY153" fmla="*/ 110359 h 283211"/>
                <a:gd name="connsiteX154" fmla="*/ 257916 w 1429781"/>
                <a:gd name="connsiteY154" fmla="*/ 101052 h 283211"/>
                <a:gd name="connsiteX155" fmla="*/ 276433 w 1429781"/>
                <a:gd name="connsiteY155" fmla="*/ 97063 h 283211"/>
                <a:gd name="connsiteX156" fmla="*/ 288337 w 1429781"/>
                <a:gd name="connsiteY156" fmla="*/ 98393 h 283211"/>
                <a:gd name="connsiteX157" fmla="*/ 297596 w 1429781"/>
                <a:gd name="connsiteY157" fmla="*/ 101052 h 283211"/>
                <a:gd name="connsiteX158" fmla="*/ 297596 w 1429781"/>
                <a:gd name="connsiteY158" fmla="*/ 147589 h 283211"/>
                <a:gd name="connsiteX159" fmla="*/ 275111 w 1429781"/>
                <a:gd name="connsiteY159" fmla="*/ 61163 h 283211"/>
                <a:gd name="connsiteX160" fmla="*/ 238076 w 1429781"/>
                <a:gd name="connsiteY160" fmla="*/ 66482 h 283211"/>
                <a:gd name="connsiteX161" fmla="*/ 210301 w 1429781"/>
                <a:gd name="connsiteY161" fmla="*/ 82437 h 283211"/>
                <a:gd name="connsiteX162" fmla="*/ 191784 w 1429781"/>
                <a:gd name="connsiteY162" fmla="*/ 107700 h 283211"/>
                <a:gd name="connsiteX163" fmla="*/ 185171 w 1429781"/>
                <a:gd name="connsiteY163" fmla="*/ 140941 h 283211"/>
                <a:gd name="connsiteX164" fmla="*/ 190461 w 1429781"/>
                <a:gd name="connsiteY164" fmla="*/ 170193 h 283211"/>
                <a:gd name="connsiteX165" fmla="*/ 203688 w 1429781"/>
                <a:gd name="connsiteY165" fmla="*/ 192796 h 283211"/>
                <a:gd name="connsiteX166" fmla="*/ 226173 w 1429781"/>
                <a:gd name="connsiteY166" fmla="*/ 207422 h 283211"/>
                <a:gd name="connsiteX167" fmla="*/ 256593 w 1429781"/>
                <a:gd name="connsiteY167" fmla="*/ 212741 h 283211"/>
                <a:gd name="connsiteX168" fmla="*/ 296273 w 1429781"/>
                <a:gd name="connsiteY168" fmla="*/ 200774 h 283211"/>
                <a:gd name="connsiteX169" fmla="*/ 296273 w 1429781"/>
                <a:gd name="connsiteY169" fmla="*/ 211411 h 283211"/>
                <a:gd name="connsiteX170" fmla="*/ 287014 w 1429781"/>
                <a:gd name="connsiteY170" fmla="*/ 236674 h 283211"/>
                <a:gd name="connsiteX171" fmla="*/ 261884 w 1429781"/>
                <a:gd name="connsiteY171" fmla="*/ 244652 h 283211"/>
                <a:gd name="connsiteX172" fmla="*/ 239399 w 1429781"/>
                <a:gd name="connsiteY172" fmla="*/ 241993 h 283211"/>
                <a:gd name="connsiteX173" fmla="*/ 219559 w 1429781"/>
                <a:gd name="connsiteY173" fmla="*/ 234015 h 283211"/>
                <a:gd name="connsiteX174" fmla="*/ 198397 w 1429781"/>
                <a:gd name="connsiteY174" fmla="*/ 267256 h 283211"/>
                <a:gd name="connsiteX175" fmla="*/ 227495 w 1429781"/>
                <a:gd name="connsiteY175" fmla="*/ 279222 h 283211"/>
                <a:gd name="connsiteX176" fmla="*/ 264529 w 1429781"/>
                <a:gd name="connsiteY176" fmla="*/ 283211 h 283211"/>
                <a:gd name="connsiteX177" fmla="*/ 322726 w 1429781"/>
                <a:gd name="connsiteY177" fmla="*/ 265926 h 283211"/>
                <a:gd name="connsiteX178" fmla="*/ 343888 w 1429781"/>
                <a:gd name="connsiteY178" fmla="*/ 210082 h 283211"/>
                <a:gd name="connsiteX179" fmla="*/ 343888 w 1429781"/>
                <a:gd name="connsiteY179" fmla="*/ 71800 h 283211"/>
                <a:gd name="connsiteX180" fmla="*/ 312145 w 1429781"/>
                <a:gd name="connsiteY180" fmla="*/ 63822 h 283211"/>
                <a:gd name="connsiteX181" fmla="*/ 275111 w 1429781"/>
                <a:gd name="connsiteY181" fmla="*/ 61163 h 283211"/>
                <a:gd name="connsiteX182" fmla="*/ 461604 w 1429781"/>
                <a:gd name="connsiteY182" fmla="*/ 61163 h 283211"/>
                <a:gd name="connsiteX183" fmla="*/ 436473 w 1429781"/>
                <a:gd name="connsiteY183" fmla="*/ 66482 h 283211"/>
                <a:gd name="connsiteX184" fmla="*/ 416634 w 1429781"/>
                <a:gd name="connsiteY184" fmla="*/ 79778 h 283211"/>
                <a:gd name="connsiteX185" fmla="*/ 416634 w 1429781"/>
                <a:gd name="connsiteY185" fmla="*/ 0 h 283211"/>
                <a:gd name="connsiteX186" fmla="*/ 369018 w 1429781"/>
                <a:gd name="connsiteY186" fmla="*/ 0 h 283211"/>
                <a:gd name="connsiteX187" fmla="*/ 369018 w 1429781"/>
                <a:gd name="connsiteY187" fmla="*/ 215400 h 283211"/>
                <a:gd name="connsiteX188" fmla="*/ 416634 w 1429781"/>
                <a:gd name="connsiteY188" fmla="*/ 215400 h 283211"/>
                <a:gd name="connsiteX189" fmla="*/ 416634 w 1429781"/>
                <a:gd name="connsiteY189" fmla="*/ 134293 h 283211"/>
                <a:gd name="connsiteX190" fmla="*/ 419279 w 1429781"/>
                <a:gd name="connsiteY190" fmla="*/ 120996 h 283211"/>
                <a:gd name="connsiteX191" fmla="*/ 425892 w 1429781"/>
                <a:gd name="connsiteY191" fmla="*/ 110359 h 283211"/>
                <a:gd name="connsiteX192" fmla="*/ 436473 w 1429781"/>
                <a:gd name="connsiteY192" fmla="*/ 103711 h 283211"/>
                <a:gd name="connsiteX193" fmla="*/ 449700 w 1429781"/>
                <a:gd name="connsiteY193" fmla="*/ 101052 h 283211"/>
                <a:gd name="connsiteX194" fmla="*/ 468217 w 1429781"/>
                <a:gd name="connsiteY194" fmla="*/ 109030 h 283211"/>
                <a:gd name="connsiteX195" fmla="*/ 474830 w 1429781"/>
                <a:gd name="connsiteY195" fmla="*/ 128974 h 283211"/>
                <a:gd name="connsiteX196" fmla="*/ 474830 w 1429781"/>
                <a:gd name="connsiteY196" fmla="*/ 215400 h 283211"/>
                <a:gd name="connsiteX197" fmla="*/ 522446 w 1429781"/>
                <a:gd name="connsiteY197" fmla="*/ 215400 h 283211"/>
                <a:gd name="connsiteX198" fmla="*/ 522446 w 1429781"/>
                <a:gd name="connsiteY198" fmla="*/ 122326 h 283211"/>
                <a:gd name="connsiteX199" fmla="*/ 506574 w 1429781"/>
                <a:gd name="connsiteY199" fmla="*/ 77119 h 283211"/>
                <a:gd name="connsiteX200" fmla="*/ 461604 w 1429781"/>
                <a:gd name="connsiteY200" fmla="*/ 61163 h 283211"/>
                <a:gd name="connsiteX201" fmla="*/ 162686 w 1429781"/>
                <a:gd name="connsiteY201" fmla="*/ 5319 h 283211"/>
                <a:gd name="connsiteX202" fmla="*/ 154750 w 1429781"/>
                <a:gd name="connsiteY202" fmla="*/ 1330 h 283211"/>
                <a:gd name="connsiteX203" fmla="*/ 145491 w 1429781"/>
                <a:gd name="connsiteY203" fmla="*/ 0 h 283211"/>
                <a:gd name="connsiteX204" fmla="*/ 136233 w 1429781"/>
                <a:gd name="connsiteY204" fmla="*/ 1330 h 283211"/>
                <a:gd name="connsiteX205" fmla="*/ 126974 w 1429781"/>
                <a:gd name="connsiteY205" fmla="*/ 5319 h 283211"/>
                <a:gd name="connsiteX206" fmla="*/ 120361 w 1429781"/>
                <a:gd name="connsiteY206" fmla="*/ 13296 h 283211"/>
                <a:gd name="connsiteX207" fmla="*/ 119038 w 1429781"/>
                <a:gd name="connsiteY207" fmla="*/ 22604 h 283211"/>
                <a:gd name="connsiteX208" fmla="*/ 120361 w 1429781"/>
                <a:gd name="connsiteY208" fmla="*/ 33241 h 283211"/>
                <a:gd name="connsiteX209" fmla="*/ 125651 w 1429781"/>
                <a:gd name="connsiteY209" fmla="*/ 41219 h 283211"/>
                <a:gd name="connsiteX210" fmla="*/ 133587 w 1429781"/>
                <a:gd name="connsiteY210" fmla="*/ 45207 h 283211"/>
                <a:gd name="connsiteX211" fmla="*/ 142846 w 1429781"/>
                <a:gd name="connsiteY211" fmla="*/ 46537 h 283211"/>
                <a:gd name="connsiteX212" fmla="*/ 152104 w 1429781"/>
                <a:gd name="connsiteY212" fmla="*/ 45207 h 283211"/>
                <a:gd name="connsiteX213" fmla="*/ 160040 w 1429781"/>
                <a:gd name="connsiteY213" fmla="*/ 41219 h 283211"/>
                <a:gd name="connsiteX214" fmla="*/ 165331 w 1429781"/>
                <a:gd name="connsiteY214" fmla="*/ 33241 h 283211"/>
                <a:gd name="connsiteX215" fmla="*/ 167976 w 1429781"/>
                <a:gd name="connsiteY215" fmla="*/ 22604 h 283211"/>
                <a:gd name="connsiteX216" fmla="*/ 165331 w 1429781"/>
                <a:gd name="connsiteY216" fmla="*/ 11967 h 283211"/>
                <a:gd name="connsiteX217" fmla="*/ 162686 w 1429781"/>
                <a:gd name="connsiteY217" fmla="*/ 5319 h 2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429781" h="283211">
                  <a:moveTo>
                    <a:pt x="863688" y="61163"/>
                  </a:moveTo>
                  <a:cubicBezTo>
                    <a:pt x="853107" y="61163"/>
                    <a:pt x="843849" y="62493"/>
                    <a:pt x="834590" y="66482"/>
                  </a:cubicBezTo>
                  <a:cubicBezTo>
                    <a:pt x="825332" y="70470"/>
                    <a:pt x="817396" y="75789"/>
                    <a:pt x="810783" y="82437"/>
                  </a:cubicBezTo>
                  <a:cubicBezTo>
                    <a:pt x="809460" y="79778"/>
                    <a:pt x="806815" y="77119"/>
                    <a:pt x="804169" y="75789"/>
                  </a:cubicBezTo>
                  <a:cubicBezTo>
                    <a:pt x="801524" y="73130"/>
                    <a:pt x="797556" y="70470"/>
                    <a:pt x="794911" y="69141"/>
                  </a:cubicBezTo>
                  <a:cubicBezTo>
                    <a:pt x="790943" y="66482"/>
                    <a:pt x="786975" y="65152"/>
                    <a:pt x="781684" y="63822"/>
                  </a:cubicBezTo>
                  <a:cubicBezTo>
                    <a:pt x="776394" y="62493"/>
                    <a:pt x="771103" y="62493"/>
                    <a:pt x="764490" y="62493"/>
                  </a:cubicBezTo>
                  <a:cubicBezTo>
                    <a:pt x="753909" y="62493"/>
                    <a:pt x="745973" y="63822"/>
                    <a:pt x="738037" y="67811"/>
                  </a:cubicBezTo>
                  <a:cubicBezTo>
                    <a:pt x="730101" y="71800"/>
                    <a:pt x="724811" y="77119"/>
                    <a:pt x="719520" y="82437"/>
                  </a:cubicBezTo>
                  <a:lnTo>
                    <a:pt x="718197" y="65152"/>
                  </a:lnTo>
                  <a:lnTo>
                    <a:pt x="671905" y="65152"/>
                  </a:lnTo>
                  <a:lnTo>
                    <a:pt x="671905" y="216730"/>
                  </a:lnTo>
                  <a:lnTo>
                    <a:pt x="719520" y="216730"/>
                  </a:lnTo>
                  <a:lnTo>
                    <a:pt x="719520" y="135622"/>
                  </a:lnTo>
                  <a:cubicBezTo>
                    <a:pt x="719520" y="126315"/>
                    <a:pt x="722165" y="118337"/>
                    <a:pt x="727456" y="111689"/>
                  </a:cubicBezTo>
                  <a:cubicBezTo>
                    <a:pt x="732746" y="105041"/>
                    <a:pt x="740682" y="102382"/>
                    <a:pt x="749941" y="102382"/>
                  </a:cubicBezTo>
                  <a:cubicBezTo>
                    <a:pt x="757877" y="102382"/>
                    <a:pt x="764490" y="105041"/>
                    <a:pt x="768458" y="110359"/>
                  </a:cubicBezTo>
                  <a:cubicBezTo>
                    <a:pt x="772426" y="115678"/>
                    <a:pt x="775071" y="122326"/>
                    <a:pt x="775071" y="131633"/>
                  </a:cubicBezTo>
                  <a:lnTo>
                    <a:pt x="775071" y="218059"/>
                  </a:lnTo>
                  <a:lnTo>
                    <a:pt x="821364" y="218059"/>
                  </a:lnTo>
                  <a:lnTo>
                    <a:pt x="821364" y="136952"/>
                  </a:lnTo>
                  <a:cubicBezTo>
                    <a:pt x="821364" y="127645"/>
                    <a:pt x="824009" y="119667"/>
                    <a:pt x="829300" y="113019"/>
                  </a:cubicBezTo>
                  <a:cubicBezTo>
                    <a:pt x="834590" y="106370"/>
                    <a:pt x="842526" y="103711"/>
                    <a:pt x="851785" y="103711"/>
                  </a:cubicBezTo>
                  <a:cubicBezTo>
                    <a:pt x="859721" y="103711"/>
                    <a:pt x="866334" y="106370"/>
                    <a:pt x="870302" y="111689"/>
                  </a:cubicBezTo>
                  <a:cubicBezTo>
                    <a:pt x="874270" y="117008"/>
                    <a:pt x="876915" y="123656"/>
                    <a:pt x="876915" y="132963"/>
                  </a:cubicBezTo>
                  <a:lnTo>
                    <a:pt x="876915" y="219389"/>
                  </a:lnTo>
                  <a:lnTo>
                    <a:pt x="924530" y="219389"/>
                  </a:lnTo>
                  <a:lnTo>
                    <a:pt x="924530" y="126315"/>
                  </a:lnTo>
                  <a:cubicBezTo>
                    <a:pt x="924530" y="107700"/>
                    <a:pt x="919240" y="93074"/>
                    <a:pt x="908658" y="81107"/>
                  </a:cubicBezTo>
                  <a:cubicBezTo>
                    <a:pt x="898077" y="66482"/>
                    <a:pt x="883528" y="61163"/>
                    <a:pt x="863688" y="61163"/>
                  </a:cubicBezTo>
                  <a:moveTo>
                    <a:pt x="1059440" y="154237"/>
                  </a:moveTo>
                  <a:cubicBezTo>
                    <a:pt x="1058118" y="159556"/>
                    <a:pt x="1055472" y="163545"/>
                    <a:pt x="1052827" y="167533"/>
                  </a:cubicBezTo>
                  <a:cubicBezTo>
                    <a:pt x="1050182" y="171522"/>
                    <a:pt x="1046214" y="174182"/>
                    <a:pt x="1040923" y="176841"/>
                  </a:cubicBezTo>
                  <a:cubicBezTo>
                    <a:pt x="1035633" y="179500"/>
                    <a:pt x="1030342" y="180830"/>
                    <a:pt x="1025051" y="180830"/>
                  </a:cubicBezTo>
                  <a:cubicBezTo>
                    <a:pt x="1018438" y="180830"/>
                    <a:pt x="1013148" y="179500"/>
                    <a:pt x="1009180" y="176841"/>
                  </a:cubicBezTo>
                  <a:cubicBezTo>
                    <a:pt x="1003889" y="174182"/>
                    <a:pt x="999921" y="171522"/>
                    <a:pt x="997276" y="167533"/>
                  </a:cubicBezTo>
                  <a:cubicBezTo>
                    <a:pt x="994630" y="163545"/>
                    <a:pt x="991985" y="159556"/>
                    <a:pt x="990663" y="154237"/>
                  </a:cubicBezTo>
                  <a:cubicBezTo>
                    <a:pt x="989340" y="148919"/>
                    <a:pt x="988017" y="144930"/>
                    <a:pt x="988017" y="139611"/>
                  </a:cubicBezTo>
                  <a:cubicBezTo>
                    <a:pt x="988017" y="134293"/>
                    <a:pt x="989340" y="128974"/>
                    <a:pt x="990663" y="124985"/>
                  </a:cubicBezTo>
                  <a:cubicBezTo>
                    <a:pt x="991985" y="119667"/>
                    <a:pt x="994630" y="115678"/>
                    <a:pt x="997276" y="111689"/>
                  </a:cubicBezTo>
                  <a:cubicBezTo>
                    <a:pt x="999921" y="107700"/>
                    <a:pt x="1003889" y="105041"/>
                    <a:pt x="1009180" y="102382"/>
                  </a:cubicBezTo>
                  <a:cubicBezTo>
                    <a:pt x="1014470" y="99722"/>
                    <a:pt x="1019761" y="98393"/>
                    <a:pt x="1025051" y="98393"/>
                  </a:cubicBezTo>
                  <a:cubicBezTo>
                    <a:pt x="1031665" y="98393"/>
                    <a:pt x="1036955" y="99722"/>
                    <a:pt x="1040923" y="102382"/>
                  </a:cubicBezTo>
                  <a:cubicBezTo>
                    <a:pt x="1046214" y="105041"/>
                    <a:pt x="1048859" y="107700"/>
                    <a:pt x="1052827" y="111689"/>
                  </a:cubicBezTo>
                  <a:cubicBezTo>
                    <a:pt x="1055472" y="115678"/>
                    <a:pt x="1058118" y="119667"/>
                    <a:pt x="1059440" y="124985"/>
                  </a:cubicBezTo>
                  <a:cubicBezTo>
                    <a:pt x="1060763" y="130304"/>
                    <a:pt x="1062086" y="134293"/>
                    <a:pt x="1062086" y="139611"/>
                  </a:cubicBezTo>
                  <a:cubicBezTo>
                    <a:pt x="1062086" y="144930"/>
                    <a:pt x="1060763" y="148919"/>
                    <a:pt x="1059440" y="154237"/>
                  </a:cubicBezTo>
                  <a:moveTo>
                    <a:pt x="1084571" y="82437"/>
                  </a:moveTo>
                  <a:cubicBezTo>
                    <a:pt x="1076635" y="75789"/>
                    <a:pt x="1068699" y="69141"/>
                    <a:pt x="1058118" y="65152"/>
                  </a:cubicBezTo>
                  <a:cubicBezTo>
                    <a:pt x="1047536" y="61163"/>
                    <a:pt x="1036955" y="58504"/>
                    <a:pt x="1023729" y="58504"/>
                  </a:cubicBezTo>
                  <a:cubicBezTo>
                    <a:pt x="1010502" y="58504"/>
                    <a:pt x="999921" y="61163"/>
                    <a:pt x="989340" y="65152"/>
                  </a:cubicBezTo>
                  <a:cubicBezTo>
                    <a:pt x="978759" y="69141"/>
                    <a:pt x="970823" y="74459"/>
                    <a:pt x="962887" y="82437"/>
                  </a:cubicBezTo>
                  <a:cubicBezTo>
                    <a:pt x="954951" y="89085"/>
                    <a:pt x="949661" y="98393"/>
                    <a:pt x="945693" y="107700"/>
                  </a:cubicBezTo>
                  <a:cubicBezTo>
                    <a:pt x="941725" y="117008"/>
                    <a:pt x="939079" y="127645"/>
                    <a:pt x="939079" y="139611"/>
                  </a:cubicBezTo>
                  <a:cubicBezTo>
                    <a:pt x="939079" y="150248"/>
                    <a:pt x="941725" y="160885"/>
                    <a:pt x="945693" y="171522"/>
                  </a:cubicBezTo>
                  <a:cubicBezTo>
                    <a:pt x="949661" y="180830"/>
                    <a:pt x="954951" y="190137"/>
                    <a:pt x="962887" y="196785"/>
                  </a:cubicBezTo>
                  <a:cubicBezTo>
                    <a:pt x="970823" y="203434"/>
                    <a:pt x="978759" y="210082"/>
                    <a:pt x="989340" y="214071"/>
                  </a:cubicBezTo>
                  <a:cubicBezTo>
                    <a:pt x="999921" y="218059"/>
                    <a:pt x="1010502" y="220719"/>
                    <a:pt x="1023729" y="220719"/>
                  </a:cubicBezTo>
                  <a:cubicBezTo>
                    <a:pt x="1036955" y="220719"/>
                    <a:pt x="1047536" y="218059"/>
                    <a:pt x="1058118" y="214071"/>
                  </a:cubicBezTo>
                  <a:cubicBezTo>
                    <a:pt x="1068699" y="210082"/>
                    <a:pt x="1076635" y="203434"/>
                    <a:pt x="1084571" y="196785"/>
                  </a:cubicBezTo>
                  <a:cubicBezTo>
                    <a:pt x="1092506" y="190137"/>
                    <a:pt x="1097797" y="180830"/>
                    <a:pt x="1101765" y="171522"/>
                  </a:cubicBezTo>
                  <a:cubicBezTo>
                    <a:pt x="1105733" y="162215"/>
                    <a:pt x="1108378" y="151578"/>
                    <a:pt x="1108378" y="139611"/>
                  </a:cubicBezTo>
                  <a:cubicBezTo>
                    <a:pt x="1108378" y="128974"/>
                    <a:pt x="1105733" y="118337"/>
                    <a:pt x="1101765" y="107700"/>
                  </a:cubicBezTo>
                  <a:cubicBezTo>
                    <a:pt x="1097797" y="98393"/>
                    <a:pt x="1092506" y="89085"/>
                    <a:pt x="1084571" y="82437"/>
                  </a:cubicBezTo>
                  <a:moveTo>
                    <a:pt x="1227416" y="63822"/>
                  </a:moveTo>
                  <a:lnTo>
                    <a:pt x="1191705" y="163545"/>
                  </a:lnTo>
                  <a:lnTo>
                    <a:pt x="1154671" y="63822"/>
                  </a:lnTo>
                  <a:lnTo>
                    <a:pt x="1101765" y="63822"/>
                  </a:lnTo>
                  <a:lnTo>
                    <a:pt x="1167897" y="215400"/>
                  </a:lnTo>
                  <a:lnTo>
                    <a:pt x="1212867" y="215400"/>
                  </a:lnTo>
                  <a:lnTo>
                    <a:pt x="1280322" y="63822"/>
                  </a:lnTo>
                  <a:lnTo>
                    <a:pt x="1227416" y="63822"/>
                  </a:lnTo>
                  <a:close/>
                  <a:moveTo>
                    <a:pt x="1318679" y="123656"/>
                  </a:moveTo>
                  <a:cubicBezTo>
                    <a:pt x="1318679" y="120996"/>
                    <a:pt x="1320002" y="117008"/>
                    <a:pt x="1321324" y="114348"/>
                  </a:cubicBezTo>
                  <a:cubicBezTo>
                    <a:pt x="1322647" y="110359"/>
                    <a:pt x="1325292" y="107700"/>
                    <a:pt x="1327938" y="105041"/>
                  </a:cubicBezTo>
                  <a:cubicBezTo>
                    <a:pt x="1330583" y="102382"/>
                    <a:pt x="1334551" y="99722"/>
                    <a:pt x="1338519" y="98393"/>
                  </a:cubicBezTo>
                  <a:cubicBezTo>
                    <a:pt x="1342487" y="97063"/>
                    <a:pt x="1347777" y="95733"/>
                    <a:pt x="1353068" y="95733"/>
                  </a:cubicBezTo>
                  <a:cubicBezTo>
                    <a:pt x="1358358" y="95733"/>
                    <a:pt x="1363649" y="97063"/>
                    <a:pt x="1367617" y="98393"/>
                  </a:cubicBezTo>
                  <a:cubicBezTo>
                    <a:pt x="1371585" y="99722"/>
                    <a:pt x="1375553" y="102382"/>
                    <a:pt x="1378198" y="105041"/>
                  </a:cubicBezTo>
                  <a:cubicBezTo>
                    <a:pt x="1380843" y="107700"/>
                    <a:pt x="1383489" y="110359"/>
                    <a:pt x="1384811" y="114348"/>
                  </a:cubicBezTo>
                  <a:cubicBezTo>
                    <a:pt x="1386134" y="118337"/>
                    <a:pt x="1387457" y="120996"/>
                    <a:pt x="1387457" y="123656"/>
                  </a:cubicBezTo>
                  <a:lnTo>
                    <a:pt x="1318679" y="123656"/>
                  </a:lnTo>
                  <a:close/>
                  <a:moveTo>
                    <a:pt x="1429781" y="144930"/>
                  </a:moveTo>
                  <a:cubicBezTo>
                    <a:pt x="1429781" y="131633"/>
                    <a:pt x="1428459" y="120996"/>
                    <a:pt x="1424491" y="110359"/>
                  </a:cubicBezTo>
                  <a:cubicBezTo>
                    <a:pt x="1420523" y="99722"/>
                    <a:pt x="1416555" y="90415"/>
                    <a:pt x="1409942" y="82437"/>
                  </a:cubicBezTo>
                  <a:cubicBezTo>
                    <a:pt x="1403328" y="74459"/>
                    <a:pt x="1395393" y="69141"/>
                    <a:pt x="1386134" y="65152"/>
                  </a:cubicBezTo>
                  <a:cubicBezTo>
                    <a:pt x="1376875" y="61163"/>
                    <a:pt x="1364972" y="58504"/>
                    <a:pt x="1353068" y="58504"/>
                  </a:cubicBezTo>
                  <a:cubicBezTo>
                    <a:pt x="1339841" y="58504"/>
                    <a:pt x="1329260" y="61163"/>
                    <a:pt x="1318679" y="65152"/>
                  </a:cubicBezTo>
                  <a:cubicBezTo>
                    <a:pt x="1308098" y="69141"/>
                    <a:pt x="1300162" y="75789"/>
                    <a:pt x="1293549" y="82437"/>
                  </a:cubicBezTo>
                  <a:cubicBezTo>
                    <a:pt x="1286936" y="89085"/>
                    <a:pt x="1281645" y="98393"/>
                    <a:pt x="1277677" y="107700"/>
                  </a:cubicBezTo>
                  <a:cubicBezTo>
                    <a:pt x="1273709" y="117008"/>
                    <a:pt x="1272386" y="127645"/>
                    <a:pt x="1272386" y="138282"/>
                  </a:cubicBezTo>
                  <a:cubicBezTo>
                    <a:pt x="1272386" y="150248"/>
                    <a:pt x="1273709" y="160885"/>
                    <a:pt x="1277677" y="171522"/>
                  </a:cubicBezTo>
                  <a:cubicBezTo>
                    <a:pt x="1281645" y="182159"/>
                    <a:pt x="1286936" y="190137"/>
                    <a:pt x="1294871" y="196785"/>
                  </a:cubicBezTo>
                  <a:cubicBezTo>
                    <a:pt x="1302807" y="203434"/>
                    <a:pt x="1310743" y="208752"/>
                    <a:pt x="1321324" y="212741"/>
                  </a:cubicBezTo>
                  <a:cubicBezTo>
                    <a:pt x="1331905" y="216730"/>
                    <a:pt x="1343809" y="218059"/>
                    <a:pt x="1357036" y="218059"/>
                  </a:cubicBezTo>
                  <a:cubicBezTo>
                    <a:pt x="1367617" y="218059"/>
                    <a:pt x="1375553" y="216730"/>
                    <a:pt x="1383489" y="215400"/>
                  </a:cubicBezTo>
                  <a:cubicBezTo>
                    <a:pt x="1391425" y="214071"/>
                    <a:pt x="1398038" y="211411"/>
                    <a:pt x="1403328" y="208752"/>
                  </a:cubicBezTo>
                  <a:cubicBezTo>
                    <a:pt x="1408619" y="206093"/>
                    <a:pt x="1413910" y="203434"/>
                    <a:pt x="1416555" y="202104"/>
                  </a:cubicBezTo>
                  <a:cubicBezTo>
                    <a:pt x="1420523" y="199445"/>
                    <a:pt x="1423168" y="198115"/>
                    <a:pt x="1424491" y="196785"/>
                  </a:cubicBezTo>
                  <a:lnTo>
                    <a:pt x="1404651" y="167533"/>
                  </a:lnTo>
                  <a:cubicBezTo>
                    <a:pt x="1400683" y="170193"/>
                    <a:pt x="1395393" y="172852"/>
                    <a:pt x="1387457" y="176841"/>
                  </a:cubicBezTo>
                  <a:cubicBezTo>
                    <a:pt x="1379521" y="180830"/>
                    <a:pt x="1370262" y="182159"/>
                    <a:pt x="1357036" y="182159"/>
                  </a:cubicBezTo>
                  <a:cubicBezTo>
                    <a:pt x="1343809" y="182159"/>
                    <a:pt x="1334551" y="179500"/>
                    <a:pt x="1326615" y="172852"/>
                  </a:cubicBezTo>
                  <a:cubicBezTo>
                    <a:pt x="1320002" y="166204"/>
                    <a:pt x="1316034" y="159556"/>
                    <a:pt x="1316034" y="151578"/>
                  </a:cubicBezTo>
                  <a:lnTo>
                    <a:pt x="1427136" y="151578"/>
                  </a:lnTo>
                  <a:lnTo>
                    <a:pt x="1427136" y="144930"/>
                  </a:lnTo>
                  <a:close/>
                  <a:moveTo>
                    <a:pt x="633548" y="180830"/>
                  </a:moveTo>
                  <a:cubicBezTo>
                    <a:pt x="629580" y="182159"/>
                    <a:pt x="625612" y="183489"/>
                    <a:pt x="620321" y="183489"/>
                  </a:cubicBezTo>
                  <a:cubicBezTo>
                    <a:pt x="613708" y="183489"/>
                    <a:pt x="609740" y="182159"/>
                    <a:pt x="605772" y="178171"/>
                  </a:cubicBezTo>
                  <a:cubicBezTo>
                    <a:pt x="603127" y="174182"/>
                    <a:pt x="601804" y="168863"/>
                    <a:pt x="601804" y="160885"/>
                  </a:cubicBezTo>
                  <a:lnTo>
                    <a:pt x="601804" y="101052"/>
                  </a:lnTo>
                  <a:lnTo>
                    <a:pt x="641484" y="101052"/>
                  </a:lnTo>
                  <a:lnTo>
                    <a:pt x="641484" y="63822"/>
                  </a:lnTo>
                  <a:lnTo>
                    <a:pt x="601804" y="63822"/>
                  </a:lnTo>
                  <a:lnTo>
                    <a:pt x="601804" y="18615"/>
                  </a:lnTo>
                  <a:lnTo>
                    <a:pt x="555512" y="18615"/>
                  </a:lnTo>
                  <a:lnTo>
                    <a:pt x="555512" y="63822"/>
                  </a:lnTo>
                  <a:lnTo>
                    <a:pt x="530381" y="63822"/>
                  </a:lnTo>
                  <a:lnTo>
                    <a:pt x="530381" y="99722"/>
                  </a:lnTo>
                  <a:lnTo>
                    <a:pt x="555512" y="99722"/>
                  </a:lnTo>
                  <a:lnTo>
                    <a:pt x="555512" y="156896"/>
                  </a:lnTo>
                  <a:cubicBezTo>
                    <a:pt x="555512" y="166204"/>
                    <a:pt x="556834" y="175511"/>
                    <a:pt x="558157" y="182159"/>
                  </a:cubicBezTo>
                  <a:cubicBezTo>
                    <a:pt x="560802" y="190137"/>
                    <a:pt x="563448" y="196785"/>
                    <a:pt x="568738" y="202104"/>
                  </a:cubicBezTo>
                  <a:cubicBezTo>
                    <a:pt x="574029" y="207422"/>
                    <a:pt x="579319" y="211411"/>
                    <a:pt x="587255" y="215400"/>
                  </a:cubicBezTo>
                  <a:cubicBezTo>
                    <a:pt x="595191" y="218059"/>
                    <a:pt x="604450" y="220719"/>
                    <a:pt x="615031" y="220719"/>
                  </a:cubicBezTo>
                  <a:cubicBezTo>
                    <a:pt x="630903" y="220719"/>
                    <a:pt x="645452" y="215400"/>
                    <a:pt x="660001" y="206093"/>
                  </a:cubicBezTo>
                  <a:lnTo>
                    <a:pt x="645452" y="174182"/>
                  </a:lnTo>
                  <a:cubicBezTo>
                    <a:pt x="641484" y="176841"/>
                    <a:pt x="637516" y="179500"/>
                    <a:pt x="633548" y="180830"/>
                  </a:cubicBezTo>
                  <a:moveTo>
                    <a:pt x="91263" y="61163"/>
                  </a:moveTo>
                  <a:cubicBezTo>
                    <a:pt x="80681" y="61163"/>
                    <a:pt x="71423" y="63822"/>
                    <a:pt x="64810" y="67811"/>
                  </a:cubicBezTo>
                  <a:cubicBezTo>
                    <a:pt x="58196" y="73130"/>
                    <a:pt x="52906" y="77119"/>
                    <a:pt x="48938" y="82437"/>
                  </a:cubicBezTo>
                  <a:lnTo>
                    <a:pt x="46293" y="63822"/>
                  </a:lnTo>
                  <a:lnTo>
                    <a:pt x="0" y="63822"/>
                  </a:lnTo>
                  <a:lnTo>
                    <a:pt x="0" y="215400"/>
                  </a:lnTo>
                  <a:lnTo>
                    <a:pt x="47615" y="215400"/>
                  </a:lnTo>
                  <a:lnTo>
                    <a:pt x="47615" y="140941"/>
                  </a:lnTo>
                  <a:cubicBezTo>
                    <a:pt x="47615" y="128974"/>
                    <a:pt x="51583" y="119667"/>
                    <a:pt x="58196" y="113019"/>
                  </a:cubicBezTo>
                  <a:cubicBezTo>
                    <a:pt x="64810" y="106370"/>
                    <a:pt x="74068" y="103711"/>
                    <a:pt x="85972" y="103711"/>
                  </a:cubicBezTo>
                  <a:cubicBezTo>
                    <a:pt x="91263" y="103711"/>
                    <a:pt x="96553" y="103711"/>
                    <a:pt x="100521" y="105041"/>
                  </a:cubicBezTo>
                  <a:lnTo>
                    <a:pt x="108457" y="63822"/>
                  </a:lnTo>
                  <a:cubicBezTo>
                    <a:pt x="105812" y="62493"/>
                    <a:pt x="104489" y="62493"/>
                    <a:pt x="101844" y="62493"/>
                  </a:cubicBezTo>
                  <a:cubicBezTo>
                    <a:pt x="99199" y="61163"/>
                    <a:pt x="95231" y="61163"/>
                    <a:pt x="91263" y="61163"/>
                  </a:cubicBezTo>
                  <a:moveTo>
                    <a:pt x="120361" y="215400"/>
                  </a:moveTo>
                  <a:lnTo>
                    <a:pt x="167976" y="215400"/>
                  </a:lnTo>
                  <a:lnTo>
                    <a:pt x="167976" y="63822"/>
                  </a:lnTo>
                  <a:lnTo>
                    <a:pt x="120361" y="63822"/>
                  </a:lnTo>
                  <a:lnTo>
                    <a:pt x="120361" y="215400"/>
                  </a:lnTo>
                  <a:close/>
                  <a:moveTo>
                    <a:pt x="296273" y="147589"/>
                  </a:moveTo>
                  <a:cubicBezTo>
                    <a:pt x="296273" y="156896"/>
                    <a:pt x="293628" y="164874"/>
                    <a:pt x="288337" y="168863"/>
                  </a:cubicBezTo>
                  <a:cubicBezTo>
                    <a:pt x="283046" y="172852"/>
                    <a:pt x="275111" y="175511"/>
                    <a:pt x="265852" y="175511"/>
                  </a:cubicBezTo>
                  <a:cubicBezTo>
                    <a:pt x="255271" y="175511"/>
                    <a:pt x="247335" y="172852"/>
                    <a:pt x="242044" y="166204"/>
                  </a:cubicBezTo>
                  <a:cubicBezTo>
                    <a:pt x="236754" y="159556"/>
                    <a:pt x="234109" y="151578"/>
                    <a:pt x="234109" y="139611"/>
                  </a:cubicBezTo>
                  <a:cubicBezTo>
                    <a:pt x="234109" y="134293"/>
                    <a:pt x="235431" y="128974"/>
                    <a:pt x="236754" y="123656"/>
                  </a:cubicBezTo>
                  <a:cubicBezTo>
                    <a:pt x="238076" y="118337"/>
                    <a:pt x="240722" y="114348"/>
                    <a:pt x="244690" y="110359"/>
                  </a:cubicBezTo>
                  <a:cubicBezTo>
                    <a:pt x="248658" y="106370"/>
                    <a:pt x="252626" y="103711"/>
                    <a:pt x="257916" y="101052"/>
                  </a:cubicBezTo>
                  <a:cubicBezTo>
                    <a:pt x="263207" y="98393"/>
                    <a:pt x="268497" y="97063"/>
                    <a:pt x="276433" y="97063"/>
                  </a:cubicBezTo>
                  <a:cubicBezTo>
                    <a:pt x="281724" y="97063"/>
                    <a:pt x="285692" y="97063"/>
                    <a:pt x="288337" y="98393"/>
                  </a:cubicBezTo>
                  <a:cubicBezTo>
                    <a:pt x="290982" y="98393"/>
                    <a:pt x="294950" y="99722"/>
                    <a:pt x="297596" y="101052"/>
                  </a:cubicBezTo>
                  <a:lnTo>
                    <a:pt x="297596" y="147589"/>
                  </a:lnTo>
                  <a:close/>
                  <a:moveTo>
                    <a:pt x="275111" y="61163"/>
                  </a:moveTo>
                  <a:cubicBezTo>
                    <a:pt x="261884" y="61163"/>
                    <a:pt x="249980" y="62493"/>
                    <a:pt x="238076" y="66482"/>
                  </a:cubicBezTo>
                  <a:cubicBezTo>
                    <a:pt x="227495" y="70470"/>
                    <a:pt x="218237" y="75789"/>
                    <a:pt x="210301" y="82437"/>
                  </a:cubicBezTo>
                  <a:cubicBezTo>
                    <a:pt x="202365" y="89085"/>
                    <a:pt x="195752" y="98393"/>
                    <a:pt x="191784" y="107700"/>
                  </a:cubicBezTo>
                  <a:cubicBezTo>
                    <a:pt x="187816" y="118337"/>
                    <a:pt x="185171" y="128974"/>
                    <a:pt x="185171" y="140941"/>
                  </a:cubicBezTo>
                  <a:cubicBezTo>
                    <a:pt x="185171" y="151578"/>
                    <a:pt x="186493" y="160885"/>
                    <a:pt x="190461" y="170193"/>
                  </a:cubicBezTo>
                  <a:cubicBezTo>
                    <a:pt x="193106" y="179500"/>
                    <a:pt x="198397" y="186148"/>
                    <a:pt x="203688" y="192796"/>
                  </a:cubicBezTo>
                  <a:cubicBezTo>
                    <a:pt x="210301" y="199445"/>
                    <a:pt x="216914" y="204763"/>
                    <a:pt x="226173" y="207422"/>
                  </a:cubicBezTo>
                  <a:cubicBezTo>
                    <a:pt x="235431" y="211411"/>
                    <a:pt x="244690" y="212741"/>
                    <a:pt x="256593" y="212741"/>
                  </a:cubicBezTo>
                  <a:cubicBezTo>
                    <a:pt x="273788" y="212741"/>
                    <a:pt x="287014" y="208752"/>
                    <a:pt x="296273" y="200774"/>
                  </a:cubicBezTo>
                  <a:lnTo>
                    <a:pt x="296273" y="211411"/>
                  </a:lnTo>
                  <a:cubicBezTo>
                    <a:pt x="296273" y="222048"/>
                    <a:pt x="293628" y="231356"/>
                    <a:pt x="287014" y="236674"/>
                  </a:cubicBezTo>
                  <a:cubicBezTo>
                    <a:pt x="280401" y="241993"/>
                    <a:pt x="272465" y="244652"/>
                    <a:pt x="261884" y="244652"/>
                  </a:cubicBezTo>
                  <a:cubicBezTo>
                    <a:pt x="253948" y="244652"/>
                    <a:pt x="246012" y="243322"/>
                    <a:pt x="239399" y="241993"/>
                  </a:cubicBezTo>
                  <a:cubicBezTo>
                    <a:pt x="232786" y="239334"/>
                    <a:pt x="226173" y="236674"/>
                    <a:pt x="219559" y="234015"/>
                  </a:cubicBezTo>
                  <a:lnTo>
                    <a:pt x="198397" y="267256"/>
                  </a:lnTo>
                  <a:cubicBezTo>
                    <a:pt x="207656" y="272574"/>
                    <a:pt x="216914" y="276563"/>
                    <a:pt x="227495" y="279222"/>
                  </a:cubicBezTo>
                  <a:cubicBezTo>
                    <a:pt x="238076" y="281882"/>
                    <a:pt x="249980" y="283211"/>
                    <a:pt x="264529" y="283211"/>
                  </a:cubicBezTo>
                  <a:cubicBezTo>
                    <a:pt x="289660" y="283211"/>
                    <a:pt x="308177" y="277893"/>
                    <a:pt x="322726" y="265926"/>
                  </a:cubicBezTo>
                  <a:cubicBezTo>
                    <a:pt x="337275" y="253959"/>
                    <a:pt x="343888" y="235345"/>
                    <a:pt x="343888" y="210082"/>
                  </a:cubicBezTo>
                  <a:lnTo>
                    <a:pt x="343888" y="71800"/>
                  </a:lnTo>
                  <a:cubicBezTo>
                    <a:pt x="334630" y="69141"/>
                    <a:pt x="324049" y="66482"/>
                    <a:pt x="312145" y="63822"/>
                  </a:cubicBezTo>
                  <a:cubicBezTo>
                    <a:pt x="300241" y="62493"/>
                    <a:pt x="288337" y="61163"/>
                    <a:pt x="275111" y="61163"/>
                  </a:cubicBezTo>
                  <a:moveTo>
                    <a:pt x="461604" y="61163"/>
                  </a:moveTo>
                  <a:cubicBezTo>
                    <a:pt x="452345" y="61163"/>
                    <a:pt x="444409" y="62493"/>
                    <a:pt x="436473" y="66482"/>
                  </a:cubicBezTo>
                  <a:cubicBezTo>
                    <a:pt x="428538" y="69141"/>
                    <a:pt x="421924" y="74459"/>
                    <a:pt x="416634" y="79778"/>
                  </a:cubicBezTo>
                  <a:lnTo>
                    <a:pt x="416634" y="0"/>
                  </a:lnTo>
                  <a:lnTo>
                    <a:pt x="369018" y="0"/>
                  </a:lnTo>
                  <a:lnTo>
                    <a:pt x="369018" y="215400"/>
                  </a:lnTo>
                  <a:lnTo>
                    <a:pt x="416634" y="215400"/>
                  </a:lnTo>
                  <a:lnTo>
                    <a:pt x="416634" y="134293"/>
                  </a:lnTo>
                  <a:cubicBezTo>
                    <a:pt x="416634" y="130304"/>
                    <a:pt x="417956" y="124985"/>
                    <a:pt x="419279" y="120996"/>
                  </a:cubicBezTo>
                  <a:cubicBezTo>
                    <a:pt x="420602" y="117008"/>
                    <a:pt x="423247" y="113019"/>
                    <a:pt x="425892" y="110359"/>
                  </a:cubicBezTo>
                  <a:cubicBezTo>
                    <a:pt x="428538" y="107700"/>
                    <a:pt x="432506" y="105041"/>
                    <a:pt x="436473" y="103711"/>
                  </a:cubicBezTo>
                  <a:cubicBezTo>
                    <a:pt x="440441" y="102382"/>
                    <a:pt x="444409" y="101052"/>
                    <a:pt x="449700" y="101052"/>
                  </a:cubicBezTo>
                  <a:cubicBezTo>
                    <a:pt x="457636" y="101052"/>
                    <a:pt x="464249" y="103711"/>
                    <a:pt x="468217" y="109030"/>
                  </a:cubicBezTo>
                  <a:cubicBezTo>
                    <a:pt x="473508" y="114348"/>
                    <a:pt x="474830" y="120996"/>
                    <a:pt x="474830" y="128974"/>
                  </a:cubicBezTo>
                  <a:lnTo>
                    <a:pt x="474830" y="215400"/>
                  </a:lnTo>
                  <a:lnTo>
                    <a:pt x="522446" y="215400"/>
                  </a:lnTo>
                  <a:lnTo>
                    <a:pt x="522446" y="122326"/>
                  </a:lnTo>
                  <a:cubicBezTo>
                    <a:pt x="522446" y="102382"/>
                    <a:pt x="517155" y="86426"/>
                    <a:pt x="506574" y="77119"/>
                  </a:cubicBezTo>
                  <a:cubicBezTo>
                    <a:pt x="494670" y="65152"/>
                    <a:pt x="480121" y="61163"/>
                    <a:pt x="461604" y="61163"/>
                  </a:cubicBezTo>
                  <a:moveTo>
                    <a:pt x="162686" y="5319"/>
                  </a:moveTo>
                  <a:cubicBezTo>
                    <a:pt x="160040" y="2659"/>
                    <a:pt x="157395" y="1330"/>
                    <a:pt x="154750" y="1330"/>
                  </a:cubicBezTo>
                  <a:cubicBezTo>
                    <a:pt x="152104" y="0"/>
                    <a:pt x="148136" y="0"/>
                    <a:pt x="145491" y="0"/>
                  </a:cubicBezTo>
                  <a:cubicBezTo>
                    <a:pt x="142846" y="0"/>
                    <a:pt x="138878" y="0"/>
                    <a:pt x="136233" y="1330"/>
                  </a:cubicBezTo>
                  <a:cubicBezTo>
                    <a:pt x="132265" y="1330"/>
                    <a:pt x="129619" y="2659"/>
                    <a:pt x="126974" y="5319"/>
                  </a:cubicBezTo>
                  <a:cubicBezTo>
                    <a:pt x="124329" y="6648"/>
                    <a:pt x="121684" y="9307"/>
                    <a:pt x="120361" y="13296"/>
                  </a:cubicBezTo>
                  <a:cubicBezTo>
                    <a:pt x="119038" y="15956"/>
                    <a:pt x="119038" y="19944"/>
                    <a:pt x="119038" y="22604"/>
                  </a:cubicBezTo>
                  <a:cubicBezTo>
                    <a:pt x="119038" y="26593"/>
                    <a:pt x="119038" y="30582"/>
                    <a:pt x="120361" y="33241"/>
                  </a:cubicBezTo>
                  <a:cubicBezTo>
                    <a:pt x="121684" y="35900"/>
                    <a:pt x="124329" y="38559"/>
                    <a:pt x="125651" y="41219"/>
                  </a:cubicBezTo>
                  <a:cubicBezTo>
                    <a:pt x="128297" y="43878"/>
                    <a:pt x="130942" y="45207"/>
                    <a:pt x="133587" y="45207"/>
                  </a:cubicBezTo>
                  <a:cubicBezTo>
                    <a:pt x="136233" y="46537"/>
                    <a:pt x="140201" y="46537"/>
                    <a:pt x="142846" y="46537"/>
                  </a:cubicBezTo>
                  <a:cubicBezTo>
                    <a:pt x="145491" y="46537"/>
                    <a:pt x="149459" y="46537"/>
                    <a:pt x="152104" y="45207"/>
                  </a:cubicBezTo>
                  <a:cubicBezTo>
                    <a:pt x="154750" y="43878"/>
                    <a:pt x="157395" y="42548"/>
                    <a:pt x="160040" y="41219"/>
                  </a:cubicBezTo>
                  <a:cubicBezTo>
                    <a:pt x="162686" y="38559"/>
                    <a:pt x="164008" y="37230"/>
                    <a:pt x="165331" y="33241"/>
                  </a:cubicBezTo>
                  <a:cubicBezTo>
                    <a:pt x="166654" y="30582"/>
                    <a:pt x="167976" y="26593"/>
                    <a:pt x="167976" y="22604"/>
                  </a:cubicBezTo>
                  <a:cubicBezTo>
                    <a:pt x="167976" y="18615"/>
                    <a:pt x="166654" y="14626"/>
                    <a:pt x="165331" y="11967"/>
                  </a:cubicBezTo>
                  <a:cubicBezTo>
                    <a:pt x="166654" y="9307"/>
                    <a:pt x="164008" y="6648"/>
                    <a:pt x="162686" y="5319"/>
                  </a:cubicBezTo>
                </a:path>
              </a:pathLst>
            </a:custGeom>
            <a:solidFill>
              <a:srgbClr val="000332"/>
            </a:solidFill>
            <a:ln w="13171" cap="flat">
              <a:noFill/>
              <a:prstDash val="solid"/>
              <a:miter/>
            </a:ln>
          </p:spPr>
          <p:txBody>
            <a:bodyPr rtlCol="0" anchor="ctr"/>
            <a:lstStyle/>
            <a:p>
              <a:endParaRPr lang="en-GB"/>
            </a:p>
          </p:txBody>
        </p:sp>
      </p:grpSp>
      <p:sp>
        <p:nvSpPr>
          <p:cNvPr id="20" name="TextBox 19">
            <a:extLst>
              <a:ext uri="{FF2B5EF4-FFF2-40B4-BE49-F238E27FC236}">
                <a16:creationId xmlns:a16="http://schemas.microsoft.com/office/drawing/2014/main" id="{BFA4CE1F-A6B6-3C4B-B072-7400E9E9E8EB}"/>
              </a:ext>
            </a:extLst>
          </p:cNvPr>
          <p:cNvSpPr txBox="1">
            <a:spLocks noGrp="1" noRot="1" noMove="1" noResize="1" noEditPoints="1" noAdjustHandles="1" noChangeArrowheads="1" noChangeShapeType="1"/>
          </p:cNvSpPr>
          <p:nvPr/>
        </p:nvSpPr>
        <p:spPr>
          <a:xfrm>
            <a:off x="6254750" y="400806"/>
            <a:ext cx="540770" cy="248145"/>
          </a:xfrm>
          <a:prstGeom prst="rect">
            <a:avLst/>
          </a:prstGeom>
          <a:noFill/>
        </p:spPr>
        <p:txBody>
          <a:bodyPr wrap="square">
            <a:spAutoFit/>
          </a:bodyPr>
          <a:lstStyle/>
          <a:p>
            <a:pPr algn="r">
              <a:lnSpc>
                <a:spcPts val="1250"/>
              </a:lnSpc>
            </a:pPr>
            <a:r>
              <a:rPr lang="en-GB" sz="800" spc="-10">
                <a:solidFill>
                  <a:srgbClr val="000332"/>
                </a:solidFill>
                <a:effectLst/>
                <a:latin typeface="Albertross bold" panose="020B0803020203020204" pitchFamily="34" charset="0"/>
                <a:ea typeface="Calibri" panose="020F0502020204030204" pitchFamily="34" charset="0"/>
                <a:cs typeface="Albertross bold" panose="020B0803020203020204" pitchFamily="34" charset="0"/>
              </a:rPr>
              <a:t>Page </a:t>
            </a:r>
            <a:fld id="{4D7B9171-F1D0-4135-8B16-786DA5214EB9}" type="slidenum">
              <a:rPr lang="en-GB" sz="800" spc="-10" smtClean="0">
                <a:solidFill>
                  <a:srgbClr val="000332"/>
                </a:solidFill>
                <a:effectLst/>
                <a:latin typeface="Albertross bold" panose="020B0803020203020204" pitchFamily="34" charset="0"/>
                <a:ea typeface="Calibri" panose="020F0502020204030204" pitchFamily="34" charset="0"/>
                <a:cs typeface="Albertross bold" panose="020B0803020203020204" pitchFamily="34" charset="0"/>
              </a:rPr>
              <a:pPr algn="r">
                <a:lnSpc>
                  <a:spcPts val="1250"/>
                </a:lnSpc>
              </a:pPr>
              <a:t>2</a:t>
            </a:fld>
            <a:endParaRPr lang="en-GB" sz="800">
              <a:solidFill>
                <a:srgbClr val="000332"/>
              </a:solidFill>
              <a:effectLst/>
              <a:latin typeface="Albertross bold" panose="020B0803020203020204" pitchFamily="34" charset="0"/>
              <a:ea typeface="Calibri" panose="020F0502020204030204" pitchFamily="34" charset="0"/>
              <a:cs typeface="Albertross bold" panose="020B0803020203020204" pitchFamily="34" charset="0"/>
            </a:endParaRPr>
          </a:p>
        </p:txBody>
      </p:sp>
      <p:cxnSp>
        <p:nvCxnSpPr>
          <p:cNvPr id="22" name="Straight Connector 21">
            <a:extLst>
              <a:ext uri="{FF2B5EF4-FFF2-40B4-BE49-F238E27FC236}">
                <a16:creationId xmlns:a16="http://schemas.microsoft.com/office/drawing/2014/main" id="{966EE20C-6D0C-081E-5BF2-BB28AE19F852}"/>
              </a:ext>
            </a:extLst>
          </p:cNvPr>
          <p:cNvCxnSpPr>
            <a:cxnSpLocks noGrp="1" noRot="1" noMove="1" noResize="1" noEditPoints="1" noAdjustHandles="1" noChangeArrowheads="1" noChangeShapeType="1"/>
          </p:cNvCxnSpPr>
          <p:nvPr/>
        </p:nvCxnSpPr>
        <p:spPr>
          <a:xfrm>
            <a:off x="6254750" y="471488"/>
            <a:ext cx="0" cy="119062"/>
          </a:xfrm>
          <a:prstGeom prst="line">
            <a:avLst/>
          </a:prstGeom>
          <a:ln w="12700">
            <a:solidFill>
              <a:srgbClr val="000332"/>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6EC6E6B7-B985-DA74-6121-969933A6E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15" y="3381766"/>
            <a:ext cx="382387" cy="323078"/>
          </a:xfrm>
          <a:prstGeom prst="rect">
            <a:avLst/>
          </a:prstGeom>
        </p:spPr>
      </p:pic>
      <p:pic>
        <p:nvPicPr>
          <p:cNvPr id="31" name="Picture 30">
            <a:extLst>
              <a:ext uri="{FF2B5EF4-FFF2-40B4-BE49-F238E27FC236}">
                <a16:creationId xmlns:a16="http://schemas.microsoft.com/office/drawing/2014/main" id="{E028CC33-62C2-F9F5-05C4-B9D1A8FE3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023366" y="4760202"/>
            <a:ext cx="382387" cy="323078"/>
          </a:xfrm>
          <a:prstGeom prst="rect">
            <a:avLst/>
          </a:prstGeom>
        </p:spPr>
      </p:pic>
      <p:pic>
        <p:nvPicPr>
          <p:cNvPr id="30" name="Picture 29">
            <a:extLst>
              <a:ext uri="{FF2B5EF4-FFF2-40B4-BE49-F238E27FC236}">
                <a16:creationId xmlns:a16="http://schemas.microsoft.com/office/drawing/2014/main" id="{386D81F8-455F-5504-CFFB-C5C063D03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06" y="8942674"/>
            <a:ext cx="373782" cy="323078"/>
          </a:xfrm>
          <a:prstGeom prst="rect">
            <a:avLst/>
          </a:prstGeom>
        </p:spPr>
      </p:pic>
      <p:pic>
        <p:nvPicPr>
          <p:cNvPr id="32" name="Picture 31">
            <a:extLst>
              <a:ext uri="{FF2B5EF4-FFF2-40B4-BE49-F238E27FC236}">
                <a16:creationId xmlns:a16="http://schemas.microsoft.com/office/drawing/2014/main" id="{D4BABE8A-A53F-570A-8786-3AC150E2F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024889" y="9727451"/>
            <a:ext cx="382387" cy="323078"/>
          </a:xfrm>
          <a:prstGeom prst="rect">
            <a:avLst/>
          </a:prstGeom>
        </p:spPr>
      </p:pic>
      <p:sp>
        <p:nvSpPr>
          <p:cNvPr id="2" name="TextBox 1">
            <a:extLst>
              <a:ext uri="{FF2B5EF4-FFF2-40B4-BE49-F238E27FC236}">
                <a16:creationId xmlns:a16="http://schemas.microsoft.com/office/drawing/2014/main" id="{6451CACF-C553-07B9-5768-F1A26F7AC556}"/>
              </a:ext>
            </a:extLst>
          </p:cNvPr>
          <p:cNvSpPr txBox="1"/>
          <p:nvPr/>
        </p:nvSpPr>
        <p:spPr>
          <a:xfrm>
            <a:off x="531220" y="3348166"/>
            <a:ext cx="6513041" cy="1862048"/>
          </a:xfrm>
          <a:prstGeom prst="rect">
            <a:avLst/>
          </a:prstGeom>
          <a:noFill/>
        </p:spPr>
        <p:txBody>
          <a:bodyPr wrap="square" lIns="91440" tIns="45720" rIns="91440" bIns="45720" anchor="t">
            <a:spAutoFit/>
          </a:bodyPr>
          <a:lstStyle/>
          <a:p>
            <a:pPr>
              <a:lnSpc>
                <a:spcPts val="1250"/>
              </a:lnSpc>
              <a:spcAft>
                <a:spcPts val="800"/>
              </a:spcAft>
            </a:pPr>
            <a:r>
              <a:rPr lang="en-GB" sz="980" spc="-10">
                <a:solidFill>
                  <a:srgbClr val="1E2337"/>
                </a:solidFill>
                <a:latin typeface="Albatross Light"/>
                <a:ea typeface="Calibri"/>
                <a:cs typeface="Albatross Light"/>
              </a:rPr>
              <a:t>It’s normal to see asking prices pick up as we move through the spring selling season. What’s notable this month is that activity in the market is staying fairly steady, even with ongoing cost‑of‑living pressures and wider global uncertainty. </a:t>
            </a:r>
            <a:r>
              <a:rPr lang="en-GB" sz="980">
                <a:solidFill>
                  <a:srgbClr val="1E2337"/>
                </a:solidFill>
                <a:latin typeface="Albatross Light"/>
                <a:cs typeface="Albatross Light"/>
              </a:rPr>
              <a:t>The number of sales agreed is holding up well, consistent with trends we’ve seen in 2026 so far. </a:t>
            </a:r>
            <a:r>
              <a:rPr lang="en-GB" sz="980">
                <a:solidFill>
                  <a:srgbClr val="1E2337"/>
                </a:solidFill>
                <a:latin typeface="Albatross Light" panose="020B0403020203020204" charset="0"/>
                <a:cs typeface="Albatross Light" panose="020B0403020203020204" charset="0"/>
              </a:rPr>
              <a:t>However, this overall positive national monthly snapshot masks a north-south divide in year-on-year seller pricing-power. Prices are rising in the north, but all sellers should note that</a:t>
            </a:r>
            <a:r>
              <a:rPr lang="en-GB" sz="980" spc="-10">
                <a:solidFill>
                  <a:srgbClr val="1E2337"/>
                </a:solidFill>
                <a:latin typeface="Albatross Light"/>
                <a:ea typeface="Calibri"/>
                <a:cs typeface="Albatross Light"/>
              </a:rPr>
              <a:t> buyer choice is now at its highest level for this time of year since 2015. Getting the asking price right from the outset is therefore increasingly important, as homes priced too ambitiously are taking longer to sell. Our research shows that a home that’s been reduced takes on average 91 more days to sell than a home that hasn’t needed to be reduced. That’s where agents have a key role to play, working closely with sellers to set realistic prices from day one to help homes to attract immediate interest and sell more quickly.</a:t>
            </a:r>
          </a:p>
          <a:p>
            <a:pPr>
              <a:lnSpc>
                <a:spcPts val="1250"/>
              </a:lnSpc>
              <a:spcAft>
                <a:spcPts val="800"/>
              </a:spcAft>
            </a:pPr>
            <a:r>
              <a:rPr lang="en-GB" sz="980" b="1" spc="-10">
                <a:latin typeface="Albatross Light" panose="020B0403020203020204" charset="0"/>
                <a:ea typeface="Calibri" panose="020F0502020204030204" pitchFamily="34" charset="0"/>
                <a:cs typeface="Albatross Light" panose="020B0403020203020204" charset="0"/>
              </a:rPr>
              <a:t>Colleen Babcock</a:t>
            </a:r>
            <a:r>
              <a:rPr lang="en-GB" sz="980" spc="-10">
                <a:latin typeface="Albatross Light" panose="020B0403020203020204" charset="0"/>
                <a:ea typeface="Calibri" panose="020F0502020204030204" pitchFamily="34" charset="0"/>
                <a:cs typeface="Albatross Light" panose="020B0403020203020204" charset="0"/>
              </a:rPr>
              <a:t>, property expert at Rightmove</a:t>
            </a:r>
            <a:endParaRPr lang="en-GB" sz="980">
              <a:latin typeface="Albatross Light" panose="020B0403020203020204" charset="0"/>
              <a:ea typeface="Calibri" panose="020F0502020204030204" pitchFamily="34" charset="0"/>
              <a:cs typeface="Albatross Light" panose="020B0403020203020204" charset="0"/>
            </a:endParaRPr>
          </a:p>
        </p:txBody>
      </p:sp>
      <p:sp>
        <p:nvSpPr>
          <p:cNvPr id="9" name="TextBox 8">
            <a:extLst>
              <a:ext uri="{FF2B5EF4-FFF2-40B4-BE49-F238E27FC236}">
                <a16:creationId xmlns:a16="http://schemas.microsoft.com/office/drawing/2014/main" id="{CB80D132-C5FF-4A8B-3125-7CB1332ACE0F}"/>
              </a:ext>
            </a:extLst>
          </p:cNvPr>
          <p:cNvSpPr txBox="1"/>
          <p:nvPr/>
        </p:nvSpPr>
        <p:spPr>
          <a:xfrm>
            <a:off x="523592" y="9002566"/>
            <a:ext cx="6520669" cy="1195199"/>
          </a:xfrm>
          <a:prstGeom prst="rect">
            <a:avLst/>
          </a:prstGeom>
          <a:noFill/>
        </p:spPr>
        <p:txBody>
          <a:bodyPr wrap="square">
            <a:spAutoFit/>
          </a:bodyPr>
          <a:lstStyle/>
          <a:p>
            <a:pPr>
              <a:lnSpc>
                <a:spcPts val="1250"/>
              </a:lnSpc>
              <a:spcAft>
                <a:spcPts val="800"/>
              </a:spcAft>
            </a:pPr>
            <a:r>
              <a:rPr lang="en-GB" sz="980">
                <a:solidFill>
                  <a:srgbClr val="1E2337"/>
                </a:solidFill>
                <a:latin typeface="Albatross Light" panose="020B0403020203020204" charset="0"/>
                <a:cs typeface="Albatross Light" panose="020B0403020203020204" charset="0"/>
              </a:rPr>
              <a:t>What’s encouraging is how resilient activity has remained, even among first‑time buyers, despite the ongoing pressures of higher living costs and mortgage rates. The number of sales agreed in the first-time buyer sector is performing better than expected and is broadly tracking the wider market. Prices in the typical first-time-buyer sector are lower than a year ago, helping to support affordability. It’s a healthy dynamic that activity is continuing not because buyers are overstretching, but because prices are adjusting to levels that some would-be buyers can realistically afford.</a:t>
            </a:r>
          </a:p>
          <a:p>
            <a:pPr>
              <a:lnSpc>
                <a:spcPts val="1250"/>
              </a:lnSpc>
              <a:spcAft>
                <a:spcPts val="800"/>
              </a:spcAft>
            </a:pPr>
            <a:r>
              <a:rPr lang="en-GB" sz="980" b="1" spc="-10">
                <a:latin typeface="Albatross Light" panose="020B0403020203020204" charset="0"/>
                <a:ea typeface="Calibri" panose="020F0502020204030204" pitchFamily="34" charset="0"/>
                <a:cs typeface="Albatross Light" panose="020B0403020203020204" charset="0"/>
              </a:rPr>
              <a:t>Colleen Babcock</a:t>
            </a:r>
            <a:r>
              <a:rPr lang="en-GB" sz="980" spc="-10">
                <a:latin typeface="Albatross Light" panose="020B0403020203020204" charset="0"/>
                <a:ea typeface="Calibri" panose="020F0502020204030204" pitchFamily="34" charset="0"/>
                <a:cs typeface="Albatross Light" panose="020B0403020203020204" charset="0"/>
              </a:rPr>
              <a:t>, property expert at Rightmove</a:t>
            </a:r>
            <a:endParaRPr lang="en-GB" sz="980">
              <a:effectLst/>
              <a:latin typeface="Albatross Light" panose="020B0403020203020204" charset="0"/>
              <a:ea typeface="Calibri" panose="020F0502020204030204" pitchFamily="34" charset="0"/>
              <a:cs typeface="Albatross Light" panose="020B0403020203020204" charset="0"/>
            </a:endParaRPr>
          </a:p>
        </p:txBody>
      </p:sp>
      <p:sp>
        <p:nvSpPr>
          <p:cNvPr id="3" name="TextBox 2">
            <a:extLst>
              <a:ext uri="{FF2B5EF4-FFF2-40B4-BE49-F238E27FC236}">
                <a16:creationId xmlns:a16="http://schemas.microsoft.com/office/drawing/2014/main" id="{6BE18FFD-0ED9-23DD-B44A-60EF0721E664}"/>
              </a:ext>
            </a:extLst>
          </p:cNvPr>
          <p:cNvSpPr txBox="1"/>
          <p:nvPr/>
        </p:nvSpPr>
        <p:spPr>
          <a:xfrm>
            <a:off x="84978" y="10338974"/>
            <a:ext cx="5842747" cy="276999"/>
          </a:xfrm>
          <a:prstGeom prst="rect">
            <a:avLst/>
          </a:prstGeom>
          <a:noFill/>
        </p:spPr>
        <p:txBody>
          <a:bodyPr wrap="square" rtlCol="0">
            <a:spAutoFit/>
          </a:bodyPr>
          <a:lstStyle/>
          <a:p>
            <a:r>
              <a:rPr lang="en-GB" sz="600" spc="-10">
                <a:latin typeface="Albatross Light" panose="020B0403020203020204" pitchFamily="34" charset="0"/>
                <a:cs typeface="Albatross Light" panose="020B0403020203020204" pitchFamily="34" charset="0"/>
              </a:rPr>
              <a:t>Copyright © 2026, Rightmove plc. Released 18</a:t>
            </a:r>
            <a:r>
              <a:rPr lang="en-GB" sz="600" spc="-10" baseline="30000">
                <a:latin typeface="Albatross Light" panose="020B0403020203020204" pitchFamily="34" charset="0"/>
                <a:cs typeface="Albatross Light" panose="020B0403020203020204" pitchFamily="34" charset="0"/>
              </a:rPr>
              <a:t>th</a:t>
            </a:r>
            <a:r>
              <a:rPr lang="en-GB" sz="600" spc="-10">
                <a:latin typeface="Albatross Light" panose="020B0403020203020204" pitchFamily="34" charset="0"/>
                <a:cs typeface="Albatross Light" panose="020B0403020203020204" pitchFamily="34" charset="0"/>
              </a:rPr>
              <a:t> May. For media enquiries and interviews please contact the Rightmove press office: </a:t>
            </a:r>
            <a:br>
              <a:rPr lang="en-GB" sz="600" spc="-10">
                <a:latin typeface="Albatross Light" panose="020B0403020203020204" pitchFamily="34" charset="0"/>
                <a:cs typeface="Albatross Light" panose="020B0403020203020204" pitchFamily="34" charset="0"/>
              </a:rPr>
            </a:br>
            <a:r>
              <a:rPr lang="en-GB" sz="600" b="1" spc="-10">
                <a:latin typeface="Albertross bold" panose="020B0803020203020204" pitchFamily="34" charset="0"/>
                <a:cs typeface="Albertross bold" panose="020B0803020203020204" pitchFamily="34" charset="0"/>
              </a:rPr>
              <a:t>M </a:t>
            </a:r>
            <a:r>
              <a:rPr lang="en-GB" sz="600" spc="-10">
                <a:latin typeface="Albatross Light" panose="020B0403020203020204" pitchFamily="34" charset="0"/>
                <a:cs typeface="Albatross Light" panose="020B0403020203020204" pitchFamily="34" charset="0"/>
              </a:rPr>
              <a:t>07814 902 706  </a:t>
            </a:r>
            <a:r>
              <a:rPr lang="en-GB" sz="600" spc="-10">
                <a:latin typeface="Albertross bold" panose="020B0803020203020204" pitchFamily="34" charset="0"/>
                <a:cs typeface="Albertross bold" panose="020B0803020203020204" pitchFamily="34" charset="0"/>
              </a:rPr>
              <a:t>E </a:t>
            </a:r>
            <a:r>
              <a:rPr lang="en-GB" sz="600" spc="-10">
                <a:latin typeface="Albatross Light" panose="020B0403020203020204" pitchFamily="34" charset="0"/>
                <a:cs typeface="Albatross Light" panose="020B0403020203020204" pitchFamily="34" charset="0"/>
              </a:rPr>
              <a:t>press@rightmove.co.uk</a:t>
            </a:r>
          </a:p>
        </p:txBody>
      </p:sp>
      <p:sp>
        <p:nvSpPr>
          <p:cNvPr id="7" name="TextBox 6">
            <a:extLst>
              <a:ext uri="{FF2B5EF4-FFF2-40B4-BE49-F238E27FC236}">
                <a16:creationId xmlns:a16="http://schemas.microsoft.com/office/drawing/2014/main" id="{608EE3A7-F922-09C1-9C25-E8498DA55641}"/>
              </a:ext>
            </a:extLst>
          </p:cNvPr>
          <p:cNvSpPr txBox="1">
            <a:spLocks/>
          </p:cNvSpPr>
          <p:nvPr/>
        </p:nvSpPr>
        <p:spPr>
          <a:xfrm>
            <a:off x="4692649" y="400806"/>
            <a:ext cx="1562100" cy="248145"/>
          </a:xfrm>
          <a:prstGeom prst="rect">
            <a:avLst/>
          </a:prstGeom>
          <a:noFill/>
        </p:spPr>
        <p:txBody>
          <a:bodyPr wrap="square">
            <a:spAutoFit/>
          </a:bodyPr>
          <a:lstStyle/>
          <a:p>
            <a:pPr algn="r">
              <a:lnSpc>
                <a:spcPts val="1250"/>
              </a:lnSpc>
            </a:pP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Monday </a:t>
            </a:r>
            <a:r>
              <a:rPr lang="en-GB" sz="800" spc="-10">
                <a:latin typeface="Albertross Light" panose="020B0403020203020204" pitchFamily="34" charset="0"/>
                <a:ea typeface="Calibri" panose="020F0502020204030204" pitchFamily="34" charset="0"/>
                <a:cs typeface="Albertross Light" panose="020B0403020203020204" pitchFamily="34" charset="0"/>
              </a:rPr>
              <a:t>18</a:t>
            </a:r>
            <a:r>
              <a:rPr lang="en-GB" sz="800" spc="-10" baseline="30000">
                <a:latin typeface="Albertross Light" panose="020B0403020203020204" pitchFamily="34" charset="0"/>
                <a:ea typeface="Calibri" panose="020F0502020204030204" pitchFamily="34" charset="0"/>
                <a:cs typeface="Albertross Light" panose="020B0403020203020204" pitchFamily="34" charset="0"/>
              </a:rPr>
              <a:t>th</a:t>
            </a:r>
            <a:r>
              <a:rPr lang="en-GB" sz="800" spc="-10">
                <a:latin typeface="Albertross Light" panose="020B0403020203020204" pitchFamily="34" charset="0"/>
                <a:ea typeface="Calibri" panose="020F0502020204030204" pitchFamily="34" charset="0"/>
                <a:cs typeface="Albertross Light" panose="020B0403020203020204" pitchFamily="34" charset="0"/>
              </a:rPr>
              <a:t> May</a:t>
            </a: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 2026</a:t>
            </a:r>
            <a:endParaRPr lang="en-GB" sz="800">
              <a:effectLst/>
              <a:latin typeface="Albertross Light" panose="020B0403020203020204" pitchFamily="34" charset="0"/>
              <a:ea typeface="Calibri" panose="020F0502020204030204" pitchFamily="34" charset="0"/>
              <a:cs typeface="Albertross Light" panose="020B0403020203020204" pitchFamily="34" charset="0"/>
            </a:endParaRPr>
          </a:p>
        </p:txBody>
      </p:sp>
      <p:sp>
        <p:nvSpPr>
          <p:cNvPr id="11" name="TextBox 10">
            <a:extLst>
              <a:ext uri="{FF2B5EF4-FFF2-40B4-BE49-F238E27FC236}">
                <a16:creationId xmlns:a16="http://schemas.microsoft.com/office/drawing/2014/main" id="{38FC802F-D4E3-0534-8248-61520B992DD1}"/>
              </a:ext>
            </a:extLst>
          </p:cNvPr>
          <p:cNvSpPr txBox="1"/>
          <p:nvPr/>
        </p:nvSpPr>
        <p:spPr>
          <a:xfrm>
            <a:off x="509225" y="866469"/>
            <a:ext cx="6664447" cy="2464777"/>
          </a:xfrm>
          <a:prstGeom prst="rect">
            <a:avLst/>
          </a:prstGeom>
          <a:noFill/>
        </p:spPr>
        <p:txBody>
          <a:bodyPr wrap="square">
            <a:spAutoFit/>
          </a:bodyPr>
          <a:lstStyle/>
          <a:p>
            <a:pPr fontAlgn="t">
              <a:lnSpc>
                <a:spcPts val="1250"/>
              </a:lnSpc>
              <a:spcAft>
                <a:spcPts val="800"/>
              </a:spcAft>
            </a:pPr>
            <a:r>
              <a:rPr lang="en-GB" sz="980" dirty="0">
                <a:solidFill>
                  <a:srgbClr val="1E2337"/>
                </a:solidFill>
                <a:latin typeface="Albatross Light" panose="020B0403020203020204" charset="0"/>
                <a:cs typeface="Albatross Light" panose="020B0403020203020204" charset="0"/>
              </a:rPr>
              <a:t>The average price of newly-listed homes for sale rises by 1.2% (+£4,333) in May to £378,304, exceeding the typical ten-year May increase of 1.0% and signalling a stronger than usual  seasonal uplift. </a:t>
            </a:r>
            <a:r>
              <a:rPr lang="en-GB" sz="1000" dirty="0">
                <a:solidFill>
                  <a:srgbClr val="1E2337"/>
                </a:solidFill>
                <a:latin typeface="Albatross Light"/>
                <a:cs typeface="Albatross Light"/>
              </a:rPr>
              <a:t>Housing market activity remains surprisingly confident overall despite global uncertainty and the resulting cost-of-living pressures. </a:t>
            </a:r>
          </a:p>
          <a:p>
            <a:pPr fontAlgn="t">
              <a:lnSpc>
                <a:spcPts val="1250"/>
              </a:lnSpc>
              <a:spcAft>
                <a:spcPts val="800"/>
              </a:spcAft>
            </a:pPr>
            <a:r>
              <a:rPr lang="en-GB" sz="980" dirty="0">
                <a:solidFill>
                  <a:srgbClr val="1E2337"/>
                </a:solidFill>
                <a:latin typeface="Albatross Light" panose="020B0403020203020204" charset="0"/>
                <a:cs typeface="Albatross Light" panose="020B0403020203020204" charset="0"/>
              </a:rPr>
              <a:t>However, despite this broadly resilient monthly snapshot, buyer affordability </a:t>
            </a:r>
            <a:r>
              <a:rPr lang="en-GB" sz="980" dirty="0">
                <a:solidFill>
                  <a:srgbClr val="1E2337"/>
                </a:solidFill>
                <a:latin typeface="Albatross Light"/>
                <a:cs typeface="Albatross Light"/>
              </a:rPr>
              <a:t>is driving a clear year-on-year north–south divide in price growth. While the national average shows an annual price fall of 0.3%, this masks major regional discrepancies. The more affordable North East (+2.7%) and North West (+2.6%) are continuing to grow, while London (‑2.4%) and the South East (‑1.6%) are seeing price falls. </a:t>
            </a:r>
            <a:r>
              <a:rPr lang="en-GB" sz="980" dirty="0">
                <a:solidFill>
                  <a:srgbClr val="1E2337"/>
                </a:solidFill>
                <a:latin typeface="Albatross Light" panose="020B0403020203020204" charset="0"/>
                <a:cs typeface="Albatross Light" panose="020B0403020203020204" charset="0"/>
              </a:rPr>
              <a:t>This uneven price performance is unfolding against a backdrop of an 11-year high in buyer choice. With the number of homes for sale at its highest level for this time of year since 2015 and 32% of listings </a:t>
            </a:r>
            <a:r>
              <a:rPr lang="en-GB" sz="980" dirty="0">
                <a:solidFill>
                  <a:srgbClr val="1E2337"/>
                </a:solidFill>
                <a:latin typeface="Albatross Light"/>
                <a:cs typeface="Albatross Light"/>
              </a:rPr>
              <a:t>of existing homes for sale seeing a price reduction, new sellers need to price more competitively, as over-optimistic initial pricing is leading to longer selling </a:t>
            </a:r>
            <a:r>
              <a:rPr lang="en-GB" sz="980" dirty="0">
                <a:latin typeface="Albatross Light"/>
                <a:cs typeface="Albatross Light"/>
              </a:rPr>
              <a:t>times.</a:t>
            </a:r>
          </a:p>
          <a:p>
            <a:pPr fontAlgn="t">
              <a:lnSpc>
                <a:spcPts val="1250"/>
              </a:lnSpc>
              <a:spcAft>
                <a:spcPts val="800"/>
              </a:spcAft>
            </a:pPr>
            <a:r>
              <a:rPr lang="en-GB" sz="980" dirty="0">
                <a:latin typeface="Albatross Light"/>
                <a:cs typeface="Albatross Light"/>
              </a:rPr>
              <a:t>Homes priced realistically from the outset tend to sell far more quickly, with properties that required a price reduction spending an average of 127 days on the market, compared with just 36 days for those that did not need a price reduction – a gap of around three months.</a:t>
            </a:r>
          </a:p>
        </p:txBody>
      </p:sp>
      <p:sp>
        <p:nvSpPr>
          <p:cNvPr id="12" name="TextBox 11">
            <a:extLst>
              <a:ext uri="{FF2B5EF4-FFF2-40B4-BE49-F238E27FC236}">
                <a16:creationId xmlns:a16="http://schemas.microsoft.com/office/drawing/2014/main" id="{3BE8A2A3-8404-4A09-8306-7DAE07E2BA4F}"/>
              </a:ext>
            </a:extLst>
          </p:cNvPr>
          <p:cNvSpPr txBox="1">
            <a:spLocks/>
          </p:cNvSpPr>
          <p:nvPr/>
        </p:nvSpPr>
        <p:spPr>
          <a:xfrm>
            <a:off x="531220" y="5220516"/>
            <a:ext cx="5996098" cy="243143"/>
          </a:xfrm>
          <a:prstGeom prst="rect">
            <a:avLst/>
          </a:prstGeom>
          <a:noFill/>
        </p:spPr>
        <p:txBody>
          <a:bodyPr wrap="square" rtlCol="0">
            <a:spAutoFit/>
          </a:bodyPr>
          <a:lstStyle/>
          <a:p>
            <a:r>
              <a:rPr lang="en-GB" sz="980" b="1" spc="-50">
                <a:solidFill>
                  <a:srgbClr val="1E2337"/>
                </a:solidFill>
                <a:uFill>
                  <a:solidFill>
                    <a:srgbClr val="00DEB5"/>
                  </a:solidFill>
                </a:uFill>
                <a:latin typeface="Albertross" panose="020B0603020203020204" pitchFamily="34" charset="0"/>
                <a:cs typeface="Albertross" panose="020B0603020203020204" pitchFamily="34" charset="0"/>
              </a:rPr>
              <a:t>Market activity holds up surprisingly well, even  in the  important first-time-buyer sector</a:t>
            </a:r>
          </a:p>
        </p:txBody>
      </p:sp>
      <p:sp>
        <p:nvSpPr>
          <p:cNvPr id="13" name="TextBox 12">
            <a:extLst>
              <a:ext uri="{FF2B5EF4-FFF2-40B4-BE49-F238E27FC236}">
                <a16:creationId xmlns:a16="http://schemas.microsoft.com/office/drawing/2014/main" id="{9672AF8C-625A-397E-0906-C166671EACCF}"/>
              </a:ext>
            </a:extLst>
          </p:cNvPr>
          <p:cNvSpPr txBox="1">
            <a:spLocks/>
          </p:cNvSpPr>
          <p:nvPr/>
        </p:nvSpPr>
        <p:spPr>
          <a:xfrm>
            <a:off x="555743" y="7524390"/>
            <a:ext cx="2926509" cy="243143"/>
          </a:xfrm>
          <a:prstGeom prst="rect">
            <a:avLst/>
          </a:prstGeom>
          <a:noFill/>
        </p:spPr>
        <p:txBody>
          <a:bodyPr wrap="square" rtlCol="0">
            <a:spAutoFit/>
          </a:bodyPr>
          <a:lstStyle/>
          <a:p>
            <a:r>
              <a:rPr lang="en-GB" sz="980" b="1" spc="-50">
                <a:solidFill>
                  <a:srgbClr val="000332"/>
                </a:solidFill>
                <a:uFill>
                  <a:solidFill>
                    <a:srgbClr val="00DEB5"/>
                  </a:solidFill>
                </a:uFill>
                <a:latin typeface="Albertross" panose="020B0603020203020204" pitchFamily="34" charset="0"/>
                <a:cs typeface="Albertross" panose="020B0603020203020204" pitchFamily="34" charset="0"/>
              </a:rPr>
              <a:t>What’s happening with mortgage rates?</a:t>
            </a:r>
          </a:p>
        </p:txBody>
      </p:sp>
      <p:sp>
        <p:nvSpPr>
          <p:cNvPr id="10" name="TextBox 9">
            <a:extLst>
              <a:ext uri="{FF2B5EF4-FFF2-40B4-BE49-F238E27FC236}">
                <a16:creationId xmlns:a16="http://schemas.microsoft.com/office/drawing/2014/main" id="{4B27B47D-D1A3-9B8D-6F9C-0A0DDCA1D42F}"/>
              </a:ext>
            </a:extLst>
          </p:cNvPr>
          <p:cNvSpPr txBox="1"/>
          <p:nvPr/>
        </p:nvSpPr>
        <p:spPr>
          <a:xfrm>
            <a:off x="531220" y="5408082"/>
            <a:ext cx="6740691" cy="2131353"/>
          </a:xfrm>
          <a:prstGeom prst="rect">
            <a:avLst/>
          </a:prstGeom>
          <a:noFill/>
        </p:spPr>
        <p:txBody>
          <a:bodyPr wrap="square">
            <a:spAutoFit/>
          </a:bodyPr>
          <a:lstStyle/>
          <a:p>
            <a:pPr fontAlgn="t">
              <a:lnSpc>
                <a:spcPts val="1250"/>
              </a:lnSpc>
              <a:spcAft>
                <a:spcPts val="800"/>
              </a:spcAft>
            </a:pPr>
            <a:r>
              <a:rPr lang="en-GB" sz="980">
                <a:latin typeface="Albatross Light" panose="020B0403020203020204" charset="0"/>
                <a:cs typeface="Albatross Light" panose="020B0403020203020204" charset="0"/>
              </a:rPr>
              <a:t>Market activity continues to hold up despite the ongoing cost-of-living pressures and recent higher mortgage rates, with sales agreed down by just 4% compared with this time last year and 2% higher than the same period in 2024. This relative stability suggests that many movers are continuing with their plans where affordability allows, even in a period of greater global uncertainty.</a:t>
            </a:r>
          </a:p>
          <a:p>
            <a:pPr fontAlgn="t">
              <a:lnSpc>
                <a:spcPts val="1250"/>
              </a:lnSpc>
              <a:spcAft>
                <a:spcPts val="800"/>
              </a:spcAft>
            </a:pPr>
            <a:r>
              <a:rPr lang="en-GB" sz="980">
                <a:latin typeface="Albatross Light" panose="020B0403020203020204" charset="0"/>
                <a:cs typeface="Albatross Light" panose="020B0403020203020204" charset="0"/>
              </a:rPr>
              <a:t>Sales in the first-time buyer sector are proving nearly as resilient, down 4% compared with the stronger 2025 market and only 1% lower than 2024. This indicates that first-time buyers </a:t>
            </a:r>
            <a:r>
              <a:rPr lang="en-GB" sz="980">
                <a:solidFill>
                  <a:srgbClr val="1E2337"/>
                </a:solidFill>
                <a:latin typeface="Albatross Light" panose="020B0403020203020204" charset="0"/>
                <a:cs typeface="Albatross Light" panose="020B0403020203020204" charset="0"/>
              </a:rPr>
              <a:t>have not yet been disproportionately impacted by recent mortgage rate rises, despite being more reliant on borrowing than other parts of the market. </a:t>
            </a:r>
          </a:p>
          <a:p>
            <a:pPr fontAlgn="t">
              <a:lnSpc>
                <a:spcPts val="1250"/>
              </a:lnSpc>
              <a:spcAft>
                <a:spcPts val="800"/>
              </a:spcAft>
            </a:pPr>
            <a:r>
              <a:rPr lang="en-GB" sz="980">
                <a:solidFill>
                  <a:srgbClr val="1E2337"/>
                </a:solidFill>
                <a:latin typeface="Albatross Light" panose="020B0403020203020204" charset="0"/>
                <a:cs typeface="Albatross Light" panose="020B0403020203020204" charset="0"/>
              </a:rPr>
              <a:t>More modest pricing by new sellers is helping to ease affordability at the entry level, with typical first-time-buyer homes seeing the smallest average monthly price increase (+0.3%) and remaining 0.7% lower than at this time last year. This points to affordability constraints feeding through into more restrained pricing, rather than a weakening in buyer interest, helping to sustain activity among those looking to take their first step onto the property ladder.</a:t>
            </a:r>
          </a:p>
        </p:txBody>
      </p:sp>
      <p:sp>
        <p:nvSpPr>
          <p:cNvPr id="19" name="TextBox 18">
            <a:extLst>
              <a:ext uri="{FF2B5EF4-FFF2-40B4-BE49-F238E27FC236}">
                <a16:creationId xmlns:a16="http://schemas.microsoft.com/office/drawing/2014/main" id="{F4D48BB8-C437-93C7-647B-AD4C3A31CECB}"/>
              </a:ext>
            </a:extLst>
          </p:cNvPr>
          <p:cNvSpPr txBox="1"/>
          <p:nvPr/>
        </p:nvSpPr>
        <p:spPr>
          <a:xfrm>
            <a:off x="541207" y="7801373"/>
            <a:ext cx="6707715" cy="925894"/>
          </a:xfrm>
          <a:prstGeom prst="rect">
            <a:avLst/>
          </a:prstGeom>
          <a:noFill/>
        </p:spPr>
        <p:txBody>
          <a:bodyPr wrap="square">
            <a:spAutoFit/>
          </a:bodyPr>
          <a:lstStyle/>
          <a:p>
            <a:pPr>
              <a:lnSpc>
                <a:spcPts val="1250"/>
              </a:lnSpc>
              <a:buClr>
                <a:srgbClr val="00DEB5"/>
              </a:buClr>
              <a:buSzPct val="110000"/>
            </a:pPr>
            <a:r>
              <a:rPr lang="en-GB" sz="980">
                <a:latin typeface="Albatross Light" panose="020B0403020203020204" charset="0"/>
                <a:cs typeface="Albatross Light" panose="020B0403020203020204" charset="0"/>
              </a:rPr>
              <a:t>Mortgage affordability has improved slightly this month, with Rightmove’s daily mortgage tracker showing that the average two‑year fixed rate has fallen to 5.18%, from 5.42% at this time last month, reducing the average monthly mortgage payment by around £50. This provides a small but welcome boost to </a:t>
            </a:r>
            <a:r>
              <a:rPr lang="en-GB" sz="980">
                <a:solidFill>
                  <a:srgbClr val="1E2337"/>
                </a:solidFill>
                <a:latin typeface="Albatross Light" panose="020B0403020203020204" charset="0"/>
                <a:cs typeface="Albatross Light" panose="020B0403020203020204" charset="0"/>
              </a:rPr>
              <a:t>buyer confidence and budgets, particularly </a:t>
            </a:r>
            <a:r>
              <a:rPr lang="en-GB" sz="980">
                <a:latin typeface="Albatross Light" panose="020B0403020203020204" charset="0"/>
                <a:cs typeface="Albatross Light" panose="020B0403020203020204" charset="0"/>
              </a:rPr>
              <a:t>as a typical mover is now able to borrow more following last year’s review of Loan-To-Income limits and other affordability criteria. Continued growth in average earnings is also helping to offset some of the impact of higher mortgage rates over recent months. </a:t>
            </a:r>
            <a:endParaRPr lang="en-GB" sz="980">
              <a:highlight>
                <a:srgbClr val="FFFF00"/>
              </a:highlight>
              <a:latin typeface="Albatross Light" panose="020B0403020203020204" charset="0"/>
              <a:cs typeface="Albatross Light" panose="020B0403020203020204" charset="0"/>
            </a:endParaRPr>
          </a:p>
        </p:txBody>
      </p:sp>
    </p:spTree>
    <p:extLst>
      <p:ext uri="{BB962C8B-B14F-4D97-AF65-F5344CB8AC3E}">
        <p14:creationId xmlns:p14="http://schemas.microsoft.com/office/powerpoint/2010/main" val="343166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51AB16D-FD9A-54F3-915F-A40B3EA05277}"/>
              </a:ext>
            </a:extLst>
          </p:cNvPr>
          <p:cNvSpPr>
            <a:spLocks/>
          </p:cNvSpPr>
          <p:nvPr/>
        </p:nvSpPr>
        <p:spPr>
          <a:xfrm>
            <a:off x="0" y="1388268"/>
            <a:ext cx="7554259" cy="8525496"/>
          </a:xfrm>
          <a:prstGeom prst="rect">
            <a:avLst/>
          </a:prstGeom>
          <a:solidFill>
            <a:srgbClr val="00DE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1" name="Rectangle 20">
            <a:extLst>
              <a:ext uri="{FF2B5EF4-FFF2-40B4-BE49-F238E27FC236}">
                <a16:creationId xmlns:a16="http://schemas.microsoft.com/office/drawing/2014/main" id="{AEED10B7-3EF9-10AB-02A1-861D8A6A44EC}"/>
              </a:ext>
            </a:extLst>
          </p:cNvPr>
          <p:cNvSpPr>
            <a:spLocks/>
          </p:cNvSpPr>
          <p:nvPr/>
        </p:nvSpPr>
        <p:spPr>
          <a:xfrm>
            <a:off x="935038" y="1388268"/>
            <a:ext cx="2508250" cy="57437"/>
          </a:xfrm>
          <a:prstGeom prst="rect">
            <a:avLst/>
          </a:prstGeom>
          <a:solidFill>
            <a:srgbClr val="00DEB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9122394-8EE4-D710-35E8-339E44A5A82D}"/>
              </a:ext>
            </a:extLst>
          </p:cNvPr>
          <p:cNvSpPr txBox="1">
            <a:spLocks/>
          </p:cNvSpPr>
          <p:nvPr/>
        </p:nvSpPr>
        <p:spPr>
          <a:xfrm>
            <a:off x="853328" y="947738"/>
            <a:ext cx="2926509" cy="584775"/>
          </a:xfrm>
          <a:prstGeom prst="rect">
            <a:avLst/>
          </a:prstGeom>
          <a:noFill/>
        </p:spPr>
        <p:txBody>
          <a:bodyPr wrap="square" rtlCol="0">
            <a:spAutoFit/>
          </a:bodyPr>
          <a:lstStyle/>
          <a:p>
            <a:r>
              <a:rPr lang="en-GB" sz="3200" b="1" spc="-50">
                <a:solidFill>
                  <a:srgbClr val="000332"/>
                </a:solidFill>
                <a:uFill>
                  <a:solidFill>
                    <a:srgbClr val="00DEB5"/>
                  </a:solidFill>
                </a:uFill>
                <a:latin typeface="Albertross" panose="020B0603020203020204" pitchFamily="34" charset="0"/>
                <a:cs typeface="Albertross" panose="020B0603020203020204" pitchFamily="34" charset="0"/>
              </a:rPr>
              <a:t>Experts’ views</a:t>
            </a:r>
          </a:p>
        </p:txBody>
      </p:sp>
      <p:grpSp>
        <p:nvGrpSpPr>
          <p:cNvPr id="17" name="Group 16">
            <a:extLst>
              <a:ext uri="{FF2B5EF4-FFF2-40B4-BE49-F238E27FC236}">
                <a16:creationId xmlns:a16="http://schemas.microsoft.com/office/drawing/2014/main" id="{19D3AF1D-2744-5660-5C8E-6FE0A76B0682}"/>
              </a:ext>
            </a:extLst>
          </p:cNvPr>
          <p:cNvGrpSpPr>
            <a:grpSpLocks noGrp="1" noUngrp="1" noRot="1" noMove="1" noResize="1"/>
          </p:cNvGrpSpPr>
          <p:nvPr/>
        </p:nvGrpSpPr>
        <p:grpSpPr>
          <a:xfrm>
            <a:off x="935039" y="390525"/>
            <a:ext cx="1009118" cy="206059"/>
            <a:chOff x="935038" y="96470"/>
            <a:chExt cx="1692987" cy="345703"/>
          </a:xfrm>
        </p:grpSpPr>
        <p:sp>
          <p:nvSpPr>
            <p:cNvPr id="15" name="Freeform: Shape 14">
              <a:extLst>
                <a:ext uri="{FF2B5EF4-FFF2-40B4-BE49-F238E27FC236}">
                  <a16:creationId xmlns:a16="http://schemas.microsoft.com/office/drawing/2014/main" id="{FEB374B8-3A2E-C82E-FBEA-C1B61FC477ED}"/>
                </a:ext>
              </a:extLst>
            </p:cNvPr>
            <p:cNvSpPr>
              <a:spLocks noGrp="1" noRot="1" noMove="1" noResize="1" noEditPoints="1" noAdjustHandles="1" noChangeArrowheads="1" noChangeShapeType="1"/>
            </p:cNvSpPr>
            <p:nvPr/>
          </p:nvSpPr>
          <p:spPr>
            <a:xfrm>
              <a:off x="2415079" y="96470"/>
              <a:ext cx="212946" cy="215400"/>
            </a:xfrm>
            <a:custGeom>
              <a:avLst/>
              <a:gdLst>
                <a:gd name="connsiteX0" fmla="*/ 157395 w 212946"/>
                <a:gd name="connsiteY0" fmla="*/ 190137 h 215400"/>
                <a:gd name="connsiteX1" fmla="*/ 186493 w 212946"/>
                <a:gd name="connsiteY1" fmla="*/ 190137 h 215400"/>
                <a:gd name="connsiteX2" fmla="*/ 186493 w 212946"/>
                <a:gd name="connsiteY2" fmla="*/ 101052 h 215400"/>
                <a:gd name="connsiteX3" fmla="*/ 107134 w 212946"/>
                <a:gd name="connsiteY3" fmla="*/ 33241 h 215400"/>
                <a:gd name="connsiteX4" fmla="*/ 27776 w 212946"/>
                <a:gd name="connsiteY4" fmla="*/ 101052 h 215400"/>
                <a:gd name="connsiteX5" fmla="*/ 27776 w 212946"/>
                <a:gd name="connsiteY5" fmla="*/ 190137 h 215400"/>
                <a:gd name="connsiteX6" fmla="*/ 56874 w 212946"/>
                <a:gd name="connsiteY6" fmla="*/ 190137 h 215400"/>
                <a:gd name="connsiteX7" fmla="*/ 108457 w 212946"/>
                <a:gd name="connsiteY7" fmla="*/ 146259 h 215400"/>
                <a:gd name="connsiteX8" fmla="*/ 157395 w 212946"/>
                <a:gd name="connsiteY8" fmla="*/ 190137 h 215400"/>
                <a:gd name="connsiteX9" fmla="*/ 190461 w 212946"/>
                <a:gd name="connsiteY9" fmla="*/ 215400 h 215400"/>
                <a:gd name="connsiteX10" fmla="*/ 148136 w 212946"/>
                <a:gd name="connsiteY10" fmla="*/ 215400 h 215400"/>
                <a:gd name="connsiteX11" fmla="*/ 107134 w 212946"/>
                <a:gd name="connsiteY11" fmla="*/ 179500 h 215400"/>
                <a:gd name="connsiteX12" fmla="*/ 64810 w 212946"/>
                <a:gd name="connsiteY12" fmla="*/ 215400 h 215400"/>
                <a:gd name="connsiteX13" fmla="*/ 22485 w 212946"/>
                <a:gd name="connsiteY13" fmla="*/ 215400 h 215400"/>
                <a:gd name="connsiteX14" fmla="*/ 6613 w 212946"/>
                <a:gd name="connsiteY14" fmla="*/ 208752 h 215400"/>
                <a:gd name="connsiteX15" fmla="*/ 0 w 212946"/>
                <a:gd name="connsiteY15" fmla="*/ 192796 h 215400"/>
                <a:gd name="connsiteX16" fmla="*/ 0 w 212946"/>
                <a:gd name="connsiteY16" fmla="*/ 98393 h 215400"/>
                <a:gd name="connsiteX17" fmla="*/ 6613 w 212946"/>
                <a:gd name="connsiteY17" fmla="*/ 82437 h 215400"/>
                <a:gd name="connsiteX18" fmla="*/ 7936 w 212946"/>
                <a:gd name="connsiteY18" fmla="*/ 81107 h 215400"/>
                <a:gd name="connsiteX19" fmla="*/ 107134 w 212946"/>
                <a:gd name="connsiteY19" fmla="*/ 0 h 215400"/>
                <a:gd name="connsiteX20" fmla="*/ 206333 w 212946"/>
                <a:gd name="connsiteY20" fmla="*/ 83767 h 215400"/>
                <a:gd name="connsiteX21" fmla="*/ 212946 w 212946"/>
                <a:gd name="connsiteY21" fmla="*/ 99722 h 215400"/>
                <a:gd name="connsiteX22" fmla="*/ 212946 w 212946"/>
                <a:gd name="connsiteY22" fmla="*/ 194126 h 215400"/>
                <a:gd name="connsiteX23" fmla="*/ 206333 w 212946"/>
                <a:gd name="connsiteY23" fmla="*/ 210082 h 215400"/>
                <a:gd name="connsiteX24" fmla="*/ 190461 w 212946"/>
                <a:gd name="connsiteY24" fmla="*/ 215400 h 2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946" h="215400">
                  <a:moveTo>
                    <a:pt x="157395" y="190137"/>
                  </a:moveTo>
                  <a:lnTo>
                    <a:pt x="186493" y="190137"/>
                  </a:lnTo>
                  <a:lnTo>
                    <a:pt x="186493" y="101052"/>
                  </a:lnTo>
                  <a:lnTo>
                    <a:pt x="107134" y="33241"/>
                  </a:lnTo>
                  <a:lnTo>
                    <a:pt x="27776" y="101052"/>
                  </a:lnTo>
                  <a:lnTo>
                    <a:pt x="27776" y="190137"/>
                  </a:lnTo>
                  <a:lnTo>
                    <a:pt x="56874" y="190137"/>
                  </a:lnTo>
                  <a:lnTo>
                    <a:pt x="108457" y="146259"/>
                  </a:lnTo>
                  <a:lnTo>
                    <a:pt x="157395" y="190137"/>
                  </a:lnTo>
                  <a:close/>
                  <a:moveTo>
                    <a:pt x="190461" y="215400"/>
                  </a:moveTo>
                  <a:lnTo>
                    <a:pt x="148136" y="215400"/>
                  </a:lnTo>
                  <a:lnTo>
                    <a:pt x="107134" y="179500"/>
                  </a:lnTo>
                  <a:lnTo>
                    <a:pt x="64810" y="215400"/>
                  </a:lnTo>
                  <a:lnTo>
                    <a:pt x="22485" y="215400"/>
                  </a:lnTo>
                  <a:cubicBezTo>
                    <a:pt x="17194" y="215400"/>
                    <a:pt x="10581" y="212741"/>
                    <a:pt x="6613" y="208752"/>
                  </a:cubicBezTo>
                  <a:cubicBezTo>
                    <a:pt x="2645" y="204763"/>
                    <a:pt x="0" y="199445"/>
                    <a:pt x="0" y="192796"/>
                  </a:cubicBezTo>
                  <a:lnTo>
                    <a:pt x="0" y="98393"/>
                  </a:lnTo>
                  <a:cubicBezTo>
                    <a:pt x="0" y="93074"/>
                    <a:pt x="2645" y="86426"/>
                    <a:pt x="6613" y="82437"/>
                  </a:cubicBezTo>
                  <a:lnTo>
                    <a:pt x="7936" y="81107"/>
                  </a:lnTo>
                  <a:lnTo>
                    <a:pt x="107134" y="0"/>
                  </a:lnTo>
                  <a:lnTo>
                    <a:pt x="206333" y="83767"/>
                  </a:lnTo>
                  <a:cubicBezTo>
                    <a:pt x="210301" y="87756"/>
                    <a:pt x="212946" y="93074"/>
                    <a:pt x="212946" y="99722"/>
                  </a:cubicBezTo>
                  <a:lnTo>
                    <a:pt x="212946" y="194126"/>
                  </a:lnTo>
                  <a:cubicBezTo>
                    <a:pt x="212946" y="199445"/>
                    <a:pt x="210301" y="206093"/>
                    <a:pt x="206333" y="210082"/>
                  </a:cubicBezTo>
                  <a:cubicBezTo>
                    <a:pt x="201042" y="214071"/>
                    <a:pt x="195752" y="215400"/>
                    <a:pt x="190461" y="215400"/>
                  </a:cubicBezTo>
                </a:path>
              </a:pathLst>
            </a:custGeom>
            <a:solidFill>
              <a:srgbClr val="00DEB6"/>
            </a:solidFill>
            <a:ln w="1317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CF03D9D-6F70-EE95-2A86-22CE405CA141}"/>
                </a:ext>
              </a:extLst>
            </p:cNvPr>
            <p:cNvSpPr>
              <a:spLocks noGrp="1" noRot="1" noMove="1" noResize="1" noEditPoints="1" noAdjustHandles="1" noChangeArrowheads="1" noChangeShapeType="1"/>
            </p:cNvSpPr>
            <p:nvPr/>
          </p:nvSpPr>
          <p:spPr>
            <a:xfrm>
              <a:off x="935038" y="158962"/>
              <a:ext cx="1429781" cy="283211"/>
            </a:xfrm>
            <a:custGeom>
              <a:avLst/>
              <a:gdLst>
                <a:gd name="connsiteX0" fmla="*/ 863688 w 1429781"/>
                <a:gd name="connsiteY0" fmla="*/ 61163 h 283211"/>
                <a:gd name="connsiteX1" fmla="*/ 834590 w 1429781"/>
                <a:gd name="connsiteY1" fmla="*/ 66482 h 283211"/>
                <a:gd name="connsiteX2" fmla="*/ 810783 w 1429781"/>
                <a:gd name="connsiteY2" fmla="*/ 82437 h 283211"/>
                <a:gd name="connsiteX3" fmla="*/ 804169 w 1429781"/>
                <a:gd name="connsiteY3" fmla="*/ 75789 h 283211"/>
                <a:gd name="connsiteX4" fmla="*/ 794911 w 1429781"/>
                <a:gd name="connsiteY4" fmla="*/ 69141 h 283211"/>
                <a:gd name="connsiteX5" fmla="*/ 781684 w 1429781"/>
                <a:gd name="connsiteY5" fmla="*/ 63822 h 283211"/>
                <a:gd name="connsiteX6" fmla="*/ 764490 w 1429781"/>
                <a:gd name="connsiteY6" fmla="*/ 62493 h 283211"/>
                <a:gd name="connsiteX7" fmla="*/ 738037 w 1429781"/>
                <a:gd name="connsiteY7" fmla="*/ 67811 h 283211"/>
                <a:gd name="connsiteX8" fmla="*/ 719520 w 1429781"/>
                <a:gd name="connsiteY8" fmla="*/ 82437 h 283211"/>
                <a:gd name="connsiteX9" fmla="*/ 718197 w 1429781"/>
                <a:gd name="connsiteY9" fmla="*/ 65152 h 283211"/>
                <a:gd name="connsiteX10" fmla="*/ 671905 w 1429781"/>
                <a:gd name="connsiteY10" fmla="*/ 65152 h 283211"/>
                <a:gd name="connsiteX11" fmla="*/ 671905 w 1429781"/>
                <a:gd name="connsiteY11" fmla="*/ 216730 h 283211"/>
                <a:gd name="connsiteX12" fmla="*/ 719520 w 1429781"/>
                <a:gd name="connsiteY12" fmla="*/ 216730 h 283211"/>
                <a:gd name="connsiteX13" fmla="*/ 719520 w 1429781"/>
                <a:gd name="connsiteY13" fmla="*/ 135622 h 283211"/>
                <a:gd name="connsiteX14" fmla="*/ 727456 w 1429781"/>
                <a:gd name="connsiteY14" fmla="*/ 111689 h 283211"/>
                <a:gd name="connsiteX15" fmla="*/ 749941 w 1429781"/>
                <a:gd name="connsiteY15" fmla="*/ 102382 h 283211"/>
                <a:gd name="connsiteX16" fmla="*/ 768458 w 1429781"/>
                <a:gd name="connsiteY16" fmla="*/ 110359 h 283211"/>
                <a:gd name="connsiteX17" fmla="*/ 775071 w 1429781"/>
                <a:gd name="connsiteY17" fmla="*/ 131633 h 283211"/>
                <a:gd name="connsiteX18" fmla="*/ 775071 w 1429781"/>
                <a:gd name="connsiteY18" fmla="*/ 218059 h 283211"/>
                <a:gd name="connsiteX19" fmla="*/ 821364 w 1429781"/>
                <a:gd name="connsiteY19" fmla="*/ 218059 h 283211"/>
                <a:gd name="connsiteX20" fmla="*/ 821364 w 1429781"/>
                <a:gd name="connsiteY20" fmla="*/ 136952 h 283211"/>
                <a:gd name="connsiteX21" fmla="*/ 829300 w 1429781"/>
                <a:gd name="connsiteY21" fmla="*/ 113019 h 283211"/>
                <a:gd name="connsiteX22" fmla="*/ 851785 w 1429781"/>
                <a:gd name="connsiteY22" fmla="*/ 103711 h 283211"/>
                <a:gd name="connsiteX23" fmla="*/ 870302 w 1429781"/>
                <a:gd name="connsiteY23" fmla="*/ 111689 h 283211"/>
                <a:gd name="connsiteX24" fmla="*/ 876915 w 1429781"/>
                <a:gd name="connsiteY24" fmla="*/ 132963 h 283211"/>
                <a:gd name="connsiteX25" fmla="*/ 876915 w 1429781"/>
                <a:gd name="connsiteY25" fmla="*/ 219389 h 283211"/>
                <a:gd name="connsiteX26" fmla="*/ 924530 w 1429781"/>
                <a:gd name="connsiteY26" fmla="*/ 219389 h 283211"/>
                <a:gd name="connsiteX27" fmla="*/ 924530 w 1429781"/>
                <a:gd name="connsiteY27" fmla="*/ 126315 h 283211"/>
                <a:gd name="connsiteX28" fmla="*/ 908658 w 1429781"/>
                <a:gd name="connsiteY28" fmla="*/ 81107 h 283211"/>
                <a:gd name="connsiteX29" fmla="*/ 863688 w 1429781"/>
                <a:gd name="connsiteY29" fmla="*/ 61163 h 283211"/>
                <a:gd name="connsiteX30" fmla="*/ 1059440 w 1429781"/>
                <a:gd name="connsiteY30" fmla="*/ 154237 h 283211"/>
                <a:gd name="connsiteX31" fmla="*/ 1052827 w 1429781"/>
                <a:gd name="connsiteY31" fmla="*/ 167533 h 283211"/>
                <a:gd name="connsiteX32" fmla="*/ 1040923 w 1429781"/>
                <a:gd name="connsiteY32" fmla="*/ 176841 h 283211"/>
                <a:gd name="connsiteX33" fmla="*/ 1025051 w 1429781"/>
                <a:gd name="connsiteY33" fmla="*/ 180830 h 283211"/>
                <a:gd name="connsiteX34" fmla="*/ 1009180 w 1429781"/>
                <a:gd name="connsiteY34" fmla="*/ 176841 h 283211"/>
                <a:gd name="connsiteX35" fmla="*/ 997276 w 1429781"/>
                <a:gd name="connsiteY35" fmla="*/ 167533 h 283211"/>
                <a:gd name="connsiteX36" fmla="*/ 990663 w 1429781"/>
                <a:gd name="connsiteY36" fmla="*/ 154237 h 283211"/>
                <a:gd name="connsiteX37" fmla="*/ 988017 w 1429781"/>
                <a:gd name="connsiteY37" fmla="*/ 139611 h 283211"/>
                <a:gd name="connsiteX38" fmla="*/ 990663 w 1429781"/>
                <a:gd name="connsiteY38" fmla="*/ 124985 h 283211"/>
                <a:gd name="connsiteX39" fmla="*/ 997276 w 1429781"/>
                <a:gd name="connsiteY39" fmla="*/ 111689 h 283211"/>
                <a:gd name="connsiteX40" fmla="*/ 1009180 w 1429781"/>
                <a:gd name="connsiteY40" fmla="*/ 102382 h 283211"/>
                <a:gd name="connsiteX41" fmla="*/ 1025051 w 1429781"/>
                <a:gd name="connsiteY41" fmla="*/ 98393 h 283211"/>
                <a:gd name="connsiteX42" fmla="*/ 1040923 w 1429781"/>
                <a:gd name="connsiteY42" fmla="*/ 102382 h 283211"/>
                <a:gd name="connsiteX43" fmla="*/ 1052827 w 1429781"/>
                <a:gd name="connsiteY43" fmla="*/ 111689 h 283211"/>
                <a:gd name="connsiteX44" fmla="*/ 1059440 w 1429781"/>
                <a:gd name="connsiteY44" fmla="*/ 124985 h 283211"/>
                <a:gd name="connsiteX45" fmla="*/ 1062086 w 1429781"/>
                <a:gd name="connsiteY45" fmla="*/ 139611 h 283211"/>
                <a:gd name="connsiteX46" fmla="*/ 1059440 w 1429781"/>
                <a:gd name="connsiteY46" fmla="*/ 154237 h 283211"/>
                <a:gd name="connsiteX47" fmla="*/ 1084571 w 1429781"/>
                <a:gd name="connsiteY47" fmla="*/ 82437 h 283211"/>
                <a:gd name="connsiteX48" fmla="*/ 1058118 w 1429781"/>
                <a:gd name="connsiteY48" fmla="*/ 65152 h 283211"/>
                <a:gd name="connsiteX49" fmla="*/ 1023729 w 1429781"/>
                <a:gd name="connsiteY49" fmla="*/ 58504 h 283211"/>
                <a:gd name="connsiteX50" fmla="*/ 989340 w 1429781"/>
                <a:gd name="connsiteY50" fmla="*/ 65152 h 283211"/>
                <a:gd name="connsiteX51" fmla="*/ 962887 w 1429781"/>
                <a:gd name="connsiteY51" fmla="*/ 82437 h 283211"/>
                <a:gd name="connsiteX52" fmla="*/ 945693 w 1429781"/>
                <a:gd name="connsiteY52" fmla="*/ 107700 h 283211"/>
                <a:gd name="connsiteX53" fmla="*/ 939079 w 1429781"/>
                <a:gd name="connsiteY53" fmla="*/ 139611 h 283211"/>
                <a:gd name="connsiteX54" fmla="*/ 945693 w 1429781"/>
                <a:gd name="connsiteY54" fmla="*/ 171522 h 283211"/>
                <a:gd name="connsiteX55" fmla="*/ 962887 w 1429781"/>
                <a:gd name="connsiteY55" fmla="*/ 196785 h 283211"/>
                <a:gd name="connsiteX56" fmla="*/ 989340 w 1429781"/>
                <a:gd name="connsiteY56" fmla="*/ 214071 h 283211"/>
                <a:gd name="connsiteX57" fmla="*/ 1023729 w 1429781"/>
                <a:gd name="connsiteY57" fmla="*/ 220719 h 283211"/>
                <a:gd name="connsiteX58" fmla="*/ 1058118 w 1429781"/>
                <a:gd name="connsiteY58" fmla="*/ 214071 h 283211"/>
                <a:gd name="connsiteX59" fmla="*/ 1084571 w 1429781"/>
                <a:gd name="connsiteY59" fmla="*/ 196785 h 283211"/>
                <a:gd name="connsiteX60" fmla="*/ 1101765 w 1429781"/>
                <a:gd name="connsiteY60" fmla="*/ 171522 h 283211"/>
                <a:gd name="connsiteX61" fmla="*/ 1108378 w 1429781"/>
                <a:gd name="connsiteY61" fmla="*/ 139611 h 283211"/>
                <a:gd name="connsiteX62" fmla="*/ 1101765 w 1429781"/>
                <a:gd name="connsiteY62" fmla="*/ 107700 h 283211"/>
                <a:gd name="connsiteX63" fmla="*/ 1084571 w 1429781"/>
                <a:gd name="connsiteY63" fmla="*/ 82437 h 283211"/>
                <a:gd name="connsiteX64" fmla="*/ 1227416 w 1429781"/>
                <a:gd name="connsiteY64" fmla="*/ 63822 h 283211"/>
                <a:gd name="connsiteX65" fmla="*/ 1191705 w 1429781"/>
                <a:gd name="connsiteY65" fmla="*/ 163545 h 283211"/>
                <a:gd name="connsiteX66" fmla="*/ 1154671 w 1429781"/>
                <a:gd name="connsiteY66" fmla="*/ 63822 h 283211"/>
                <a:gd name="connsiteX67" fmla="*/ 1101765 w 1429781"/>
                <a:gd name="connsiteY67" fmla="*/ 63822 h 283211"/>
                <a:gd name="connsiteX68" fmla="*/ 1167897 w 1429781"/>
                <a:gd name="connsiteY68" fmla="*/ 215400 h 283211"/>
                <a:gd name="connsiteX69" fmla="*/ 1212867 w 1429781"/>
                <a:gd name="connsiteY69" fmla="*/ 215400 h 283211"/>
                <a:gd name="connsiteX70" fmla="*/ 1280322 w 1429781"/>
                <a:gd name="connsiteY70" fmla="*/ 63822 h 283211"/>
                <a:gd name="connsiteX71" fmla="*/ 1227416 w 1429781"/>
                <a:gd name="connsiteY71" fmla="*/ 63822 h 283211"/>
                <a:gd name="connsiteX72" fmla="*/ 1318679 w 1429781"/>
                <a:gd name="connsiteY72" fmla="*/ 123656 h 283211"/>
                <a:gd name="connsiteX73" fmla="*/ 1321324 w 1429781"/>
                <a:gd name="connsiteY73" fmla="*/ 114348 h 283211"/>
                <a:gd name="connsiteX74" fmla="*/ 1327938 w 1429781"/>
                <a:gd name="connsiteY74" fmla="*/ 105041 h 283211"/>
                <a:gd name="connsiteX75" fmla="*/ 1338519 w 1429781"/>
                <a:gd name="connsiteY75" fmla="*/ 98393 h 283211"/>
                <a:gd name="connsiteX76" fmla="*/ 1353068 w 1429781"/>
                <a:gd name="connsiteY76" fmla="*/ 95733 h 283211"/>
                <a:gd name="connsiteX77" fmla="*/ 1367617 w 1429781"/>
                <a:gd name="connsiteY77" fmla="*/ 98393 h 283211"/>
                <a:gd name="connsiteX78" fmla="*/ 1378198 w 1429781"/>
                <a:gd name="connsiteY78" fmla="*/ 105041 h 283211"/>
                <a:gd name="connsiteX79" fmla="*/ 1384811 w 1429781"/>
                <a:gd name="connsiteY79" fmla="*/ 114348 h 283211"/>
                <a:gd name="connsiteX80" fmla="*/ 1387457 w 1429781"/>
                <a:gd name="connsiteY80" fmla="*/ 123656 h 283211"/>
                <a:gd name="connsiteX81" fmla="*/ 1318679 w 1429781"/>
                <a:gd name="connsiteY81" fmla="*/ 123656 h 283211"/>
                <a:gd name="connsiteX82" fmla="*/ 1429781 w 1429781"/>
                <a:gd name="connsiteY82" fmla="*/ 144930 h 283211"/>
                <a:gd name="connsiteX83" fmla="*/ 1424491 w 1429781"/>
                <a:gd name="connsiteY83" fmla="*/ 110359 h 283211"/>
                <a:gd name="connsiteX84" fmla="*/ 1409942 w 1429781"/>
                <a:gd name="connsiteY84" fmla="*/ 82437 h 283211"/>
                <a:gd name="connsiteX85" fmla="*/ 1386134 w 1429781"/>
                <a:gd name="connsiteY85" fmla="*/ 65152 h 283211"/>
                <a:gd name="connsiteX86" fmla="*/ 1353068 w 1429781"/>
                <a:gd name="connsiteY86" fmla="*/ 58504 h 283211"/>
                <a:gd name="connsiteX87" fmla="*/ 1318679 w 1429781"/>
                <a:gd name="connsiteY87" fmla="*/ 65152 h 283211"/>
                <a:gd name="connsiteX88" fmla="*/ 1293549 w 1429781"/>
                <a:gd name="connsiteY88" fmla="*/ 82437 h 283211"/>
                <a:gd name="connsiteX89" fmla="*/ 1277677 w 1429781"/>
                <a:gd name="connsiteY89" fmla="*/ 107700 h 283211"/>
                <a:gd name="connsiteX90" fmla="*/ 1272386 w 1429781"/>
                <a:gd name="connsiteY90" fmla="*/ 138282 h 283211"/>
                <a:gd name="connsiteX91" fmla="*/ 1277677 w 1429781"/>
                <a:gd name="connsiteY91" fmla="*/ 171522 h 283211"/>
                <a:gd name="connsiteX92" fmla="*/ 1294871 w 1429781"/>
                <a:gd name="connsiteY92" fmla="*/ 196785 h 283211"/>
                <a:gd name="connsiteX93" fmla="*/ 1321324 w 1429781"/>
                <a:gd name="connsiteY93" fmla="*/ 212741 h 283211"/>
                <a:gd name="connsiteX94" fmla="*/ 1357036 w 1429781"/>
                <a:gd name="connsiteY94" fmla="*/ 218059 h 283211"/>
                <a:gd name="connsiteX95" fmla="*/ 1383489 w 1429781"/>
                <a:gd name="connsiteY95" fmla="*/ 215400 h 283211"/>
                <a:gd name="connsiteX96" fmla="*/ 1403328 w 1429781"/>
                <a:gd name="connsiteY96" fmla="*/ 208752 h 283211"/>
                <a:gd name="connsiteX97" fmla="*/ 1416555 w 1429781"/>
                <a:gd name="connsiteY97" fmla="*/ 202104 h 283211"/>
                <a:gd name="connsiteX98" fmla="*/ 1424491 w 1429781"/>
                <a:gd name="connsiteY98" fmla="*/ 196785 h 283211"/>
                <a:gd name="connsiteX99" fmla="*/ 1404651 w 1429781"/>
                <a:gd name="connsiteY99" fmla="*/ 167533 h 283211"/>
                <a:gd name="connsiteX100" fmla="*/ 1387457 w 1429781"/>
                <a:gd name="connsiteY100" fmla="*/ 176841 h 283211"/>
                <a:gd name="connsiteX101" fmla="*/ 1357036 w 1429781"/>
                <a:gd name="connsiteY101" fmla="*/ 182159 h 283211"/>
                <a:gd name="connsiteX102" fmla="*/ 1326615 w 1429781"/>
                <a:gd name="connsiteY102" fmla="*/ 172852 h 283211"/>
                <a:gd name="connsiteX103" fmla="*/ 1316034 w 1429781"/>
                <a:gd name="connsiteY103" fmla="*/ 151578 h 283211"/>
                <a:gd name="connsiteX104" fmla="*/ 1427136 w 1429781"/>
                <a:gd name="connsiteY104" fmla="*/ 151578 h 283211"/>
                <a:gd name="connsiteX105" fmla="*/ 1427136 w 1429781"/>
                <a:gd name="connsiteY105" fmla="*/ 144930 h 283211"/>
                <a:gd name="connsiteX106" fmla="*/ 633548 w 1429781"/>
                <a:gd name="connsiteY106" fmla="*/ 180830 h 283211"/>
                <a:gd name="connsiteX107" fmla="*/ 620321 w 1429781"/>
                <a:gd name="connsiteY107" fmla="*/ 183489 h 283211"/>
                <a:gd name="connsiteX108" fmla="*/ 605772 w 1429781"/>
                <a:gd name="connsiteY108" fmla="*/ 178171 h 283211"/>
                <a:gd name="connsiteX109" fmla="*/ 601804 w 1429781"/>
                <a:gd name="connsiteY109" fmla="*/ 160885 h 283211"/>
                <a:gd name="connsiteX110" fmla="*/ 601804 w 1429781"/>
                <a:gd name="connsiteY110" fmla="*/ 101052 h 283211"/>
                <a:gd name="connsiteX111" fmla="*/ 641484 w 1429781"/>
                <a:gd name="connsiteY111" fmla="*/ 101052 h 283211"/>
                <a:gd name="connsiteX112" fmla="*/ 641484 w 1429781"/>
                <a:gd name="connsiteY112" fmla="*/ 63822 h 283211"/>
                <a:gd name="connsiteX113" fmla="*/ 601804 w 1429781"/>
                <a:gd name="connsiteY113" fmla="*/ 63822 h 283211"/>
                <a:gd name="connsiteX114" fmla="*/ 601804 w 1429781"/>
                <a:gd name="connsiteY114" fmla="*/ 18615 h 283211"/>
                <a:gd name="connsiteX115" fmla="*/ 555512 w 1429781"/>
                <a:gd name="connsiteY115" fmla="*/ 18615 h 283211"/>
                <a:gd name="connsiteX116" fmla="*/ 555512 w 1429781"/>
                <a:gd name="connsiteY116" fmla="*/ 63822 h 283211"/>
                <a:gd name="connsiteX117" fmla="*/ 530381 w 1429781"/>
                <a:gd name="connsiteY117" fmla="*/ 63822 h 283211"/>
                <a:gd name="connsiteX118" fmla="*/ 530381 w 1429781"/>
                <a:gd name="connsiteY118" fmla="*/ 99722 h 283211"/>
                <a:gd name="connsiteX119" fmla="*/ 555512 w 1429781"/>
                <a:gd name="connsiteY119" fmla="*/ 99722 h 283211"/>
                <a:gd name="connsiteX120" fmla="*/ 555512 w 1429781"/>
                <a:gd name="connsiteY120" fmla="*/ 156896 h 283211"/>
                <a:gd name="connsiteX121" fmla="*/ 558157 w 1429781"/>
                <a:gd name="connsiteY121" fmla="*/ 182159 h 283211"/>
                <a:gd name="connsiteX122" fmla="*/ 568738 w 1429781"/>
                <a:gd name="connsiteY122" fmla="*/ 202104 h 283211"/>
                <a:gd name="connsiteX123" fmla="*/ 587255 w 1429781"/>
                <a:gd name="connsiteY123" fmla="*/ 215400 h 283211"/>
                <a:gd name="connsiteX124" fmla="*/ 615031 w 1429781"/>
                <a:gd name="connsiteY124" fmla="*/ 220719 h 283211"/>
                <a:gd name="connsiteX125" fmla="*/ 660001 w 1429781"/>
                <a:gd name="connsiteY125" fmla="*/ 206093 h 283211"/>
                <a:gd name="connsiteX126" fmla="*/ 645452 w 1429781"/>
                <a:gd name="connsiteY126" fmla="*/ 174182 h 283211"/>
                <a:gd name="connsiteX127" fmla="*/ 633548 w 1429781"/>
                <a:gd name="connsiteY127" fmla="*/ 180830 h 283211"/>
                <a:gd name="connsiteX128" fmla="*/ 91263 w 1429781"/>
                <a:gd name="connsiteY128" fmla="*/ 61163 h 283211"/>
                <a:gd name="connsiteX129" fmla="*/ 64810 w 1429781"/>
                <a:gd name="connsiteY129" fmla="*/ 67811 h 283211"/>
                <a:gd name="connsiteX130" fmla="*/ 48938 w 1429781"/>
                <a:gd name="connsiteY130" fmla="*/ 82437 h 283211"/>
                <a:gd name="connsiteX131" fmla="*/ 46293 w 1429781"/>
                <a:gd name="connsiteY131" fmla="*/ 63822 h 283211"/>
                <a:gd name="connsiteX132" fmla="*/ 0 w 1429781"/>
                <a:gd name="connsiteY132" fmla="*/ 63822 h 283211"/>
                <a:gd name="connsiteX133" fmla="*/ 0 w 1429781"/>
                <a:gd name="connsiteY133" fmla="*/ 215400 h 283211"/>
                <a:gd name="connsiteX134" fmla="*/ 47615 w 1429781"/>
                <a:gd name="connsiteY134" fmla="*/ 215400 h 283211"/>
                <a:gd name="connsiteX135" fmla="*/ 47615 w 1429781"/>
                <a:gd name="connsiteY135" fmla="*/ 140941 h 283211"/>
                <a:gd name="connsiteX136" fmla="*/ 58196 w 1429781"/>
                <a:gd name="connsiteY136" fmla="*/ 113019 h 283211"/>
                <a:gd name="connsiteX137" fmla="*/ 85972 w 1429781"/>
                <a:gd name="connsiteY137" fmla="*/ 103711 h 283211"/>
                <a:gd name="connsiteX138" fmla="*/ 100521 w 1429781"/>
                <a:gd name="connsiteY138" fmla="*/ 105041 h 283211"/>
                <a:gd name="connsiteX139" fmla="*/ 108457 w 1429781"/>
                <a:gd name="connsiteY139" fmla="*/ 63822 h 283211"/>
                <a:gd name="connsiteX140" fmla="*/ 101844 w 1429781"/>
                <a:gd name="connsiteY140" fmla="*/ 62493 h 283211"/>
                <a:gd name="connsiteX141" fmla="*/ 91263 w 1429781"/>
                <a:gd name="connsiteY141" fmla="*/ 61163 h 283211"/>
                <a:gd name="connsiteX142" fmla="*/ 120361 w 1429781"/>
                <a:gd name="connsiteY142" fmla="*/ 215400 h 283211"/>
                <a:gd name="connsiteX143" fmla="*/ 167976 w 1429781"/>
                <a:gd name="connsiteY143" fmla="*/ 215400 h 283211"/>
                <a:gd name="connsiteX144" fmla="*/ 167976 w 1429781"/>
                <a:gd name="connsiteY144" fmla="*/ 63822 h 283211"/>
                <a:gd name="connsiteX145" fmla="*/ 120361 w 1429781"/>
                <a:gd name="connsiteY145" fmla="*/ 63822 h 283211"/>
                <a:gd name="connsiteX146" fmla="*/ 120361 w 1429781"/>
                <a:gd name="connsiteY146" fmla="*/ 215400 h 283211"/>
                <a:gd name="connsiteX147" fmla="*/ 296273 w 1429781"/>
                <a:gd name="connsiteY147" fmla="*/ 147589 h 283211"/>
                <a:gd name="connsiteX148" fmla="*/ 288337 w 1429781"/>
                <a:gd name="connsiteY148" fmla="*/ 168863 h 283211"/>
                <a:gd name="connsiteX149" fmla="*/ 265852 w 1429781"/>
                <a:gd name="connsiteY149" fmla="*/ 175511 h 283211"/>
                <a:gd name="connsiteX150" fmla="*/ 242044 w 1429781"/>
                <a:gd name="connsiteY150" fmla="*/ 166204 h 283211"/>
                <a:gd name="connsiteX151" fmla="*/ 234109 w 1429781"/>
                <a:gd name="connsiteY151" fmla="*/ 139611 h 283211"/>
                <a:gd name="connsiteX152" fmla="*/ 236754 w 1429781"/>
                <a:gd name="connsiteY152" fmla="*/ 123656 h 283211"/>
                <a:gd name="connsiteX153" fmla="*/ 244690 w 1429781"/>
                <a:gd name="connsiteY153" fmla="*/ 110359 h 283211"/>
                <a:gd name="connsiteX154" fmla="*/ 257916 w 1429781"/>
                <a:gd name="connsiteY154" fmla="*/ 101052 h 283211"/>
                <a:gd name="connsiteX155" fmla="*/ 276433 w 1429781"/>
                <a:gd name="connsiteY155" fmla="*/ 97063 h 283211"/>
                <a:gd name="connsiteX156" fmla="*/ 288337 w 1429781"/>
                <a:gd name="connsiteY156" fmla="*/ 98393 h 283211"/>
                <a:gd name="connsiteX157" fmla="*/ 297596 w 1429781"/>
                <a:gd name="connsiteY157" fmla="*/ 101052 h 283211"/>
                <a:gd name="connsiteX158" fmla="*/ 297596 w 1429781"/>
                <a:gd name="connsiteY158" fmla="*/ 147589 h 283211"/>
                <a:gd name="connsiteX159" fmla="*/ 275111 w 1429781"/>
                <a:gd name="connsiteY159" fmla="*/ 61163 h 283211"/>
                <a:gd name="connsiteX160" fmla="*/ 238076 w 1429781"/>
                <a:gd name="connsiteY160" fmla="*/ 66482 h 283211"/>
                <a:gd name="connsiteX161" fmla="*/ 210301 w 1429781"/>
                <a:gd name="connsiteY161" fmla="*/ 82437 h 283211"/>
                <a:gd name="connsiteX162" fmla="*/ 191784 w 1429781"/>
                <a:gd name="connsiteY162" fmla="*/ 107700 h 283211"/>
                <a:gd name="connsiteX163" fmla="*/ 185171 w 1429781"/>
                <a:gd name="connsiteY163" fmla="*/ 140941 h 283211"/>
                <a:gd name="connsiteX164" fmla="*/ 190461 w 1429781"/>
                <a:gd name="connsiteY164" fmla="*/ 170193 h 283211"/>
                <a:gd name="connsiteX165" fmla="*/ 203688 w 1429781"/>
                <a:gd name="connsiteY165" fmla="*/ 192796 h 283211"/>
                <a:gd name="connsiteX166" fmla="*/ 226173 w 1429781"/>
                <a:gd name="connsiteY166" fmla="*/ 207422 h 283211"/>
                <a:gd name="connsiteX167" fmla="*/ 256593 w 1429781"/>
                <a:gd name="connsiteY167" fmla="*/ 212741 h 283211"/>
                <a:gd name="connsiteX168" fmla="*/ 296273 w 1429781"/>
                <a:gd name="connsiteY168" fmla="*/ 200774 h 283211"/>
                <a:gd name="connsiteX169" fmla="*/ 296273 w 1429781"/>
                <a:gd name="connsiteY169" fmla="*/ 211411 h 283211"/>
                <a:gd name="connsiteX170" fmla="*/ 287014 w 1429781"/>
                <a:gd name="connsiteY170" fmla="*/ 236674 h 283211"/>
                <a:gd name="connsiteX171" fmla="*/ 261884 w 1429781"/>
                <a:gd name="connsiteY171" fmla="*/ 244652 h 283211"/>
                <a:gd name="connsiteX172" fmla="*/ 239399 w 1429781"/>
                <a:gd name="connsiteY172" fmla="*/ 241993 h 283211"/>
                <a:gd name="connsiteX173" fmla="*/ 219559 w 1429781"/>
                <a:gd name="connsiteY173" fmla="*/ 234015 h 283211"/>
                <a:gd name="connsiteX174" fmla="*/ 198397 w 1429781"/>
                <a:gd name="connsiteY174" fmla="*/ 267256 h 283211"/>
                <a:gd name="connsiteX175" fmla="*/ 227495 w 1429781"/>
                <a:gd name="connsiteY175" fmla="*/ 279222 h 283211"/>
                <a:gd name="connsiteX176" fmla="*/ 264529 w 1429781"/>
                <a:gd name="connsiteY176" fmla="*/ 283211 h 283211"/>
                <a:gd name="connsiteX177" fmla="*/ 322726 w 1429781"/>
                <a:gd name="connsiteY177" fmla="*/ 265926 h 283211"/>
                <a:gd name="connsiteX178" fmla="*/ 343888 w 1429781"/>
                <a:gd name="connsiteY178" fmla="*/ 210082 h 283211"/>
                <a:gd name="connsiteX179" fmla="*/ 343888 w 1429781"/>
                <a:gd name="connsiteY179" fmla="*/ 71800 h 283211"/>
                <a:gd name="connsiteX180" fmla="*/ 312145 w 1429781"/>
                <a:gd name="connsiteY180" fmla="*/ 63822 h 283211"/>
                <a:gd name="connsiteX181" fmla="*/ 275111 w 1429781"/>
                <a:gd name="connsiteY181" fmla="*/ 61163 h 283211"/>
                <a:gd name="connsiteX182" fmla="*/ 461604 w 1429781"/>
                <a:gd name="connsiteY182" fmla="*/ 61163 h 283211"/>
                <a:gd name="connsiteX183" fmla="*/ 436473 w 1429781"/>
                <a:gd name="connsiteY183" fmla="*/ 66482 h 283211"/>
                <a:gd name="connsiteX184" fmla="*/ 416634 w 1429781"/>
                <a:gd name="connsiteY184" fmla="*/ 79778 h 283211"/>
                <a:gd name="connsiteX185" fmla="*/ 416634 w 1429781"/>
                <a:gd name="connsiteY185" fmla="*/ 0 h 283211"/>
                <a:gd name="connsiteX186" fmla="*/ 369018 w 1429781"/>
                <a:gd name="connsiteY186" fmla="*/ 0 h 283211"/>
                <a:gd name="connsiteX187" fmla="*/ 369018 w 1429781"/>
                <a:gd name="connsiteY187" fmla="*/ 215400 h 283211"/>
                <a:gd name="connsiteX188" fmla="*/ 416634 w 1429781"/>
                <a:gd name="connsiteY188" fmla="*/ 215400 h 283211"/>
                <a:gd name="connsiteX189" fmla="*/ 416634 w 1429781"/>
                <a:gd name="connsiteY189" fmla="*/ 134293 h 283211"/>
                <a:gd name="connsiteX190" fmla="*/ 419279 w 1429781"/>
                <a:gd name="connsiteY190" fmla="*/ 120996 h 283211"/>
                <a:gd name="connsiteX191" fmla="*/ 425892 w 1429781"/>
                <a:gd name="connsiteY191" fmla="*/ 110359 h 283211"/>
                <a:gd name="connsiteX192" fmla="*/ 436473 w 1429781"/>
                <a:gd name="connsiteY192" fmla="*/ 103711 h 283211"/>
                <a:gd name="connsiteX193" fmla="*/ 449700 w 1429781"/>
                <a:gd name="connsiteY193" fmla="*/ 101052 h 283211"/>
                <a:gd name="connsiteX194" fmla="*/ 468217 w 1429781"/>
                <a:gd name="connsiteY194" fmla="*/ 109030 h 283211"/>
                <a:gd name="connsiteX195" fmla="*/ 474830 w 1429781"/>
                <a:gd name="connsiteY195" fmla="*/ 128974 h 283211"/>
                <a:gd name="connsiteX196" fmla="*/ 474830 w 1429781"/>
                <a:gd name="connsiteY196" fmla="*/ 215400 h 283211"/>
                <a:gd name="connsiteX197" fmla="*/ 522446 w 1429781"/>
                <a:gd name="connsiteY197" fmla="*/ 215400 h 283211"/>
                <a:gd name="connsiteX198" fmla="*/ 522446 w 1429781"/>
                <a:gd name="connsiteY198" fmla="*/ 122326 h 283211"/>
                <a:gd name="connsiteX199" fmla="*/ 506574 w 1429781"/>
                <a:gd name="connsiteY199" fmla="*/ 77119 h 283211"/>
                <a:gd name="connsiteX200" fmla="*/ 461604 w 1429781"/>
                <a:gd name="connsiteY200" fmla="*/ 61163 h 283211"/>
                <a:gd name="connsiteX201" fmla="*/ 162686 w 1429781"/>
                <a:gd name="connsiteY201" fmla="*/ 5319 h 283211"/>
                <a:gd name="connsiteX202" fmla="*/ 154750 w 1429781"/>
                <a:gd name="connsiteY202" fmla="*/ 1330 h 283211"/>
                <a:gd name="connsiteX203" fmla="*/ 145491 w 1429781"/>
                <a:gd name="connsiteY203" fmla="*/ 0 h 283211"/>
                <a:gd name="connsiteX204" fmla="*/ 136233 w 1429781"/>
                <a:gd name="connsiteY204" fmla="*/ 1330 h 283211"/>
                <a:gd name="connsiteX205" fmla="*/ 126974 w 1429781"/>
                <a:gd name="connsiteY205" fmla="*/ 5319 h 283211"/>
                <a:gd name="connsiteX206" fmla="*/ 120361 w 1429781"/>
                <a:gd name="connsiteY206" fmla="*/ 13296 h 283211"/>
                <a:gd name="connsiteX207" fmla="*/ 119038 w 1429781"/>
                <a:gd name="connsiteY207" fmla="*/ 22604 h 283211"/>
                <a:gd name="connsiteX208" fmla="*/ 120361 w 1429781"/>
                <a:gd name="connsiteY208" fmla="*/ 33241 h 283211"/>
                <a:gd name="connsiteX209" fmla="*/ 125651 w 1429781"/>
                <a:gd name="connsiteY209" fmla="*/ 41219 h 283211"/>
                <a:gd name="connsiteX210" fmla="*/ 133587 w 1429781"/>
                <a:gd name="connsiteY210" fmla="*/ 45207 h 283211"/>
                <a:gd name="connsiteX211" fmla="*/ 142846 w 1429781"/>
                <a:gd name="connsiteY211" fmla="*/ 46537 h 283211"/>
                <a:gd name="connsiteX212" fmla="*/ 152104 w 1429781"/>
                <a:gd name="connsiteY212" fmla="*/ 45207 h 283211"/>
                <a:gd name="connsiteX213" fmla="*/ 160040 w 1429781"/>
                <a:gd name="connsiteY213" fmla="*/ 41219 h 283211"/>
                <a:gd name="connsiteX214" fmla="*/ 165331 w 1429781"/>
                <a:gd name="connsiteY214" fmla="*/ 33241 h 283211"/>
                <a:gd name="connsiteX215" fmla="*/ 167976 w 1429781"/>
                <a:gd name="connsiteY215" fmla="*/ 22604 h 283211"/>
                <a:gd name="connsiteX216" fmla="*/ 165331 w 1429781"/>
                <a:gd name="connsiteY216" fmla="*/ 11967 h 283211"/>
                <a:gd name="connsiteX217" fmla="*/ 162686 w 1429781"/>
                <a:gd name="connsiteY217" fmla="*/ 5319 h 2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429781" h="283211">
                  <a:moveTo>
                    <a:pt x="863688" y="61163"/>
                  </a:moveTo>
                  <a:cubicBezTo>
                    <a:pt x="853107" y="61163"/>
                    <a:pt x="843849" y="62493"/>
                    <a:pt x="834590" y="66482"/>
                  </a:cubicBezTo>
                  <a:cubicBezTo>
                    <a:pt x="825332" y="70470"/>
                    <a:pt x="817396" y="75789"/>
                    <a:pt x="810783" y="82437"/>
                  </a:cubicBezTo>
                  <a:cubicBezTo>
                    <a:pt x="809460" y="79778"/>
                    <a:pt x="806815" y="77119"/>
                    <a:pt x="804169" y="75789"/>
                  </a:cubicBezTo>
                  <a:cubicBezTo>
                    <a:pt x="801524" y="73130"/>
                    <a:pt x="797556" y="70470"/>
                    <a:pt x="794911" y="69141"/>
                  </a:cubicBezTo>
                  <a:cubicBezTo>
                    <a:pt x="790943" y="66482"/>
                    <a:pt x="786975" y="65152"/>
                    <a:pt x="781684" y="63822"/>
                  </a:cubicBezTo>
                  <a:cubicBezTo>
                    <a:pt x="776394" y="62493"/>
                    <a:pt x="771103" y="62493"/>
                    <a:pt x="764490" y="62493"/>
                  </a:cubicBezTo>
                  <a:cubicBezTo>
                    <a:pt x="753909" y="62493"/>
                    <a:pt x="745973" y="63822"/>
                    <a:pt x="738037" y="67811"/>
                  </a:cubicBezTo>
                  <a:cubicBezTo>
                    <a:pt x="730101" y="71800"/>
                    <a:pt x="724811" y="77119"/>
                    <a:pt x="719520" y="82437"/>
                  </a:cubicBezTo>
                  <a:lnTo>
                    <a:pt x="718197" y="65152"/>
                  </a:lnTo>
                  <a:lnTo>
                    <a:pt x="671905" y="65152"/>
                  </a:lnTo>
                  <a:lnTo>
                    <a:pt x="671905" y="216730"/>
                  </a:lnTo>
                  <a:lnTo>
                    <a:pt x="719520" y="216730"/>
                  </a:lnTo>
                  <a:lnTo>
                    <a:pt x="719520" y="135622"/>
                  </a:lnTo>
                  <a:cubicBezTo>
                    <a:pt x="719520" y="126315"/>
                    <a:pt x="722165" y="118337"/>
                    <a:pt x="727456" y="111689"/>
                  </a:cubicBezTo>
                  <a:cubicBezTo>
                    <a:pt x="732746" y="105041"/>
                    <a:pt x="740682" y="102382"/>
                    <a:pt x="749941" y="102382"/>
                  </a:cubicBezTo>
                  <a:cubicBezTo>
                    <a:pt x="757877" y="102382"/>
                    <a:pt x="764490" y="105041"/>
                    <a:pt x="768458" y="110359"/>
                  </a:cubicBezTo>
                  <a:cubicBezTo>
                    <a:pt x="772426" y="115678"/>
                    <a:pt x="775071" y="122326"/>
                    <a:pt x="775071" y="131633"/>
                  </a:cubicBezTo>
                  <a:lnTo>
                    <a:pt x="775071" y="218059"/>
                  </a:lnTo>
                  <a:lnTo>
                    <a:pt x="821364" y="218059"/>
                  </a:lnTo>
                  <a:lnTo>
                    <a:pt x="821364" y="136952"/>
                  </a:lnTo>
                  <a:cubicBezTo>
                    <a:pt x="821364" y="127645"/>
                    <a:pt x="824009" y="119667"/>
                    <a:pt x="829300" y="113019"/>
                  </a:cubicBezTo>
                  <a:cubicBezTo>
                    <a:pt x="834590" y="106370"/>
                    <a:pt x="842526" y="103711"/>
                    <a:pt x="851785" y="103711"/>
                  </a:cubicBezTo>
                  <a:cubicBezTo>
                    <a:pt x="859721" y="103711"/>
                    <a:pt x="866334" y="106370"/>
                    <a:pt x="870302" y="111689"/>
                  </a:cubicBezTo>
                  <a:cubicBezTo>
                    <a:pt x="874270" y="117008"/>
                    <a:pt x="876915" y="123656"/>
                    <a:pt x="876915" y="132963"/>
                  </a:cubicBezTo>
                  <a:lnTo>
                    <a:pt x="876915" y="219389"/>
                  </a:lnTo>
                  <a:lnTo>
                    <a:pt x="924530" y="219389"/>
                  </a:lnTo>
                  <a:lnTo>
                    <a:pt x="924530" y="126315"/>
                  </a:lnTo>
                  <a:cubicBezTo>
                    <a:pt x="924530" y="107700"/>
                    <a:pt x="919240" y="93074"/>
                    <a:pt x="908658" y="81107"/>
                  </a:cubicBezTo>
                  <a:cubicBezTo>
                    <a:pt x="898077" y="66482"/>
                    <a:pt x="883528" y="61163"/>
                    <a:pt x="863688" y="61163"/>
                  </a:cubicBezTo>
                  <a:moveTo>
                    <a:pt x="1059440" y="154237"/>
                  </a:moveTo>
                  <a:cubicBezTo>
                    <a:pt x="1058118" y="159556"/>
                    <a:pt x="1055472" y="163545"/>
                    <a:pt x="1052827" y="167533"/>
                  </a:cubicBezTo>
                  <a:cubicBezTo>
                    <a:pt x="1050182" y="171522"/>
                    <a:pt x="1046214" y="174182"/>
                    <a:pt x="1040923" y="176841"/>
                  </a:cubicBezTo>
                  <a:cubicBezTo>
                    <a:pt x="1035633" y="179500"/>
                    <a:pt x="1030342" y="180830"/>
                    <a:pt x="1025051" y="180830"/>
                  </a:cubicBezTo>
                  <a:cubicBezTo>
                    <a:pt x="1018438" y="180830"/>
                    <a:pt x="1013148" y="179500"/>
                    <a:pt x="1009180" y="176841"/>
                  </a:cubicBezTo>
                  <a:cubicBezTo>
                    <a:pt x="1003889" y="174182"/>
                    <a:pt x="999921" y="171522"/>
                    <a:pt x="997276" y="167533"/>
                  </a:cubicBezTo>
                  <a:cubicBezTo>
                    <a:pt x="994630" y="163545"/>
                    <a:pt x="991985" y="159556"/>
                    <a:pt x="990663" y="154237"/>
                  </a:cubicBezTo>
                  <a:cubicBezTo>
                    <a:pt x="989340" y="148919"/>
                    <a:pt x="988017" y="144930"/>
                    <a:pt x="988017" y="139611"/>
                  </a:cubicBezTo>
                  <a:cubicBezTo>
                    <a:pt x="988017" y="134293"/>
                    <a:pt x="989340" y="128974"/>
                    <a:pt x="990663" y="124985"/>
                  </a:cubicBezTo>
                  <a:cubicBezTo>
                    <a:pt x="991985" y="119667"/>
                    <a:pt x="994630" y="115678"/>
                    <a:pt x="997276" y="111689"/>
                  </a:cubicBezTo>
                  <a:cubicBezTo>
                    <a:pt x="999921" y="107700"/>
                    <a:pt x="1003889" y="105041"/>
                    <a:pt x="1009180" y="102382"/>
                  </a:cubicBezTo>
                  <a:cubicBezTo>
                    <a:pt x="1014470" y="99722"/>
                    <a:pt x="1019761" y="98393"/>
                    <a:pt x="1025051" y="98393"/>
                  </a:cubicBezTo>
                  <a:cubicBezTo>
                    <a:pt x="1031665" y="98393"/>
                    <a:pt x="1036955" y="99722"/>
                    <a:pt x="1040923" y="102382"/>
                  </a:cubicBezTo>
                  <a:cubicBezTo>
                    <a:pt x="1046214" y="105041"/>
                    <a:pt x="1048859" y="107700"/>
                    <a:pt x="1052827" y="111689"/>
                  </a:cubicBezTo>
                  <a:cubicBezTo>
                    <a:pt x="1055472" y="115678"/>
                    <a:pt x="1058118" y="119667"/>
                    <a:pt x="1059440" y="124985"/>
                  </a:cubicBezTo>
                  <a:cubicBezTo>
                    <a:pt x="1060763" y="130304"/>
                    <a:pt x="1062086" y="134293"/>
                    <a:pt x="1062086" y="139611"/>
                  </a:cubicBezTo>
                  <a:cubicBezTo>
                    <a:pt x="1062086" y="144930"/>
                    <a:pt x="1060763" y="148919"/>
                    <a:pt x="1059440" y="154237"/>
                  </a:cubicBezTo>
                  <a:moveTo>
                    <a:pt x="1084571" y="82437"/>
                  </a:moveTo>
                  <a:cubicBezTo>
                    <a:pt x="1076635" y="75789"/>
                    <a:pt x="1068699" y="69141"/>
                    <a:pt x="1058118" y="65152"/>
                  </a:cubicBezTo>
                  <a:cubicBezTo>
                    <a:pt x="1047536" y="61163"/>
                    <a:pt x="1036955" y="58504"/>
                    <a:pt x="1023729" y="58504"/>
                  </a:cubicBezTo>
                  <a:cubicBezTo>
                    <a:pt x="1010502" y="58504"/>
                    <a:pt x="999921" y="61163"/>
                    <a:pt x="989340" y="65152"/>
                  </a:cubicBezTo>
                  <a:cubicBezTo>
                    <a:pt x="978759" y="69141"/>
                    <a:pt x="970823" y="74459"/>
                    <a:pt x="962887" y="82437"/>
                  </a:cubicBezTo>
                  <a:cubicBezTo>
                    <a:pt x="954951" y="89085"/>
                    <a:pt x="949661" y="98393"/>
                    <a:pt x="945693" y="107700"/>
                  </a:cubicBezTo>
                  <a:cubicBezTo>
                    <a:pt x="941725" y="117008"/>
                    <a:pt x="939079" y="127645"/>
                    <a:pt x="939079" y="139611"/>
                  </a:cubicBezTo>
                  <a:cubicBezTo>
                    <a:pt x="939079" y="150248"/>
                    <a:pt x="941725" y="160885"/>
                    <a:pt x="945693" y="171522"/>
                  </a:cubicBezTo>
                  <a:cubicBezTo>
                    <a:pt x="949661" y="180830"/>
                    <a:pt x="954951" y="190137"/>
                    <a:pt x="962887" y="196785"/>
                  </a:cubicBezTo>
                  <a:cubicBezTo>
                    <a:pt x="970823" y="203434"/>
                    <a:pt x="978759" y="210082"/>
                    <a:pt x="989340" y="214071"/>
                  </a:cubicBezTo>
                  <a:cubicBezTo>
                    <a:pt x="999921" y="218059"/>
                    <a:pt x="1010502" y="220719"/>
                    <a:pt x="1023729" y="220719"/>
                  </a:cubicBezTo>
                  <a:cubicBezTo>
                    <a:pt x="1036955" y="220719"/>
                    <a:pt x="1047536" y="218059"/>
                    <a:pt x="1058118" y="214071"/>
                  </a:cubicBezTo>
                  <a:cubicBezTo>
                    <a:pt x="1068699" y="210082"/>
                    <a:pt x="1076635" y="203434"/>
                    <a:pt x="1084571" y="196785"/>
                  </a:cubicBezTo>
                  <a:cubicBezTo>
                    <a:pt x="1092506" y="190137"/>
                    <a:pt x="1097797" y="180830"/>
                    <a:pt x="1101765" y="171522"/>
                  </a:cubicBezTo>
                  <a:cubicBezTo>
                    <a:pt x="1105733" y="162215"/>
                    <a:pt x="1108378" y="151578"/>
                    <a:pt x="1108378" y="139611"/>
                  </a:cubicBezTo>
                  <a:cubicBezTo>
                    <a:pt x="1108378" y="128974"/>
                    <a:pt x="1105733" y="118337"/>
                    <a:pt x="1101765" y="107700"/>
                  </a:cubicBezTo>
                  <a:cubicBezTo>
                    <a:pt x="1097797" y="98393"/>
                    <a:pt x="1092506" y="89085"/>
                    <a:pt x="1084571" y="82437"/>
                  </a:cubicBezTo>
                  <a:moveTo>
                    <a:pt x="1227416" y="63822"/>
                  </a:moveTo>
                  <a:lnTo>
                    <a:pt x="1191705" y="163545"/>
                  </a:lnTo>
                  <a:lnTo>
                    <a:pt x="1154671" y="63822"/>
                  </a:lnTo>
                  <a:lnTo>
                    <a:pt x="1101765" y="63822"/>
                  </a:lnTo>
                  <a:lnTo>
                    <a:pt x="1167897" y="215400"/>
                  </a:lnTo>
                  <a:lnTo>
                    <a:pt x="1212867" y="215400"/>
                  </a:lnTo>
                  <a:lnTo>
                    <a:pt x="1280322" y="63822"/>
                  </a:lnTo>
                  <a:lnTo>
                    <a:pt x="1227416" y="63822"/>
                  </a:lnTo>
                  <a:close/>
                  <a:moveTo>
                    <a:pt x="1318679" y="123656"/>
                  </a:moveTo>
                  <a:cubicBezTo>
                    <a:pt x="1318679" y="120996"/>
                    <a:pt x="1320002" y="117008"/>
                    <a:pt x="1321324" y="114348"/>
                  </a:cubicBezTo>
                  <a:cubicBezTo>
                    <a:pt x="1322647" y="110359"/>
                    <a:pt x="1325292" y="107700"/>
                    <a:pt x="1327938" y="105041"/>
                  </a:cubicBezTo>
                  <a:cubicBezTo>
                    <a:pt x="1330583" y="102382"/>
                    <a:pt x="1334551" y="99722"/>
                    <a:pt x="1338519" y="98393"/>
                  </a:cubicBezTo>
                  <a:cubicBezTo>
                    <a:pt x="1342487" y="97063"/>
                    <a:pt x="1347777" y="95733"/>
                    <a:pt x="1353068" y="95733"/>
                  </a:cubicBezTo>
                  <a:cubicBezTo>
                    <a:pt x="1358358" y="95733"/>
                    <a:pt x="1363649" y="97063"/>
                    <a:pt x="1367617" y="98393"/>
                  </a:cubicBezTo>
                  <a:cubicBezTo>
                    <a:pt x="1371585" y="99722"/>
                    <a:pt x="1375553" y="102382"/>
                    <a:pt x="1378198" y="105041"/>
                  </a:cubicBezTo>
                  <a:cubicBezTo>
                    <a:pt x="1380843" y="107700"/>
                    <a:pt x="1383489" y="110359"/>
                    <a:pt x="1384811" y="114348"/>
                  </a:cubicBezTo>
                  <a:cubicBezTo>
                    <a:pt x="1386134" y="118337"/>
                    <a:pt x="1387457" y="120996"/>
                    <a:pt x="1387457" y="123656"/>
                  </a:cubicBezTo>
                  <a:lnTo>
                    <a:pt x="1318679" y="123656"/>
                  </a:lnTo>
                  <a:close/>
                  <a:moveTo>
                    <a:pt x="1429781" y="144930"/>
                  </a:moveTo>
                  <a:cubicBezTo>
                    <a:pt x="1429781" y="131633"/>
                    <a:pt x="1428459" y="120996"/>
                    <a:pt x="1424491" y="110359"/>
                  </a:cubicBezTo>
                  <a:cubicBezTo>
                    <a:pt x="1420523" y="99722"/>
                    <a:pt x="1416555" y="90415"/>
                    <a:pt x="1409942" y="82437"/>
                  </a:cubicBezTo>
                  <a:cubicBezTo>
                    <a:pt x="1403328" y="74459"/>
                    <a:pt x="1395393" y="69141"/>
                    <a:pt x="1386134" y="65152"/>
                  </a:cubicBezTo>
                  <a:cubicBezTo>
                    <a:pt x="1376875" y="61163"/>
                    <a:pt x="1364972" y="58504"/>
                    <a:pt x="1353068" y="58504"/>
                  </a:cubicBezTo>
                  <a:cubicBezTo>
                    <a:pt x="1339841" y="58504"/>
                    <a:pt x="1329260" y="61163"/>
                    <a:pt x="1318679" y="65152"/>
                  </a:cubicBezTo>
                  <a:cubicBezTo>
                    <a:pt x="1308098" y="69141"/>
                    <a:pt x="1300162" y="75789"/>
                    <a:pt x="1293549" y="82437"/>
                  </a:cubicBezTo>
                  <a:cubicBezTo>
                    <a:pt x="1286936" y="89085"/>
                    <a:pt x="1281645" y="98393"/>
                    <a:pt x="1277677" y="107700"/>
                  </a:cubicBezTo>
                  <a:cubicBezTo>
                    <a:pt x="1273709" y="117008"/>
                    <a:pt x="1272386" y="127645"/>
                    <a:pt x="1272386" y="138282"/>
                  </a:cubicBezTo>
                  <a:cubicBezTo>
                    <a:pt x="1272386" y="150248"/>
                    <a:pt x="1273709" y="160885"/>
                    <a:pt x="1277677" y="171522"/>
                  </a:cubicBezTo>
                  <a:cubicBezTo>
                    <a:pt x="1281645" y="182159"/>
                    <a:pt x="1286936" y="190137"/>
                    <a:pt x="1294871" y="196785"/>
                  </a:cubicBezTo>
                  <a:cubicBezTo>
                    <a:pt x="1302807" y="203434"/>
                    <a:pt x="1310743" y="208752"/>
                    <a:pt x="1321324" y="212741"/>
                  </a:cubicBezTo>
                  <a:cubicBezTo>
                    <a:pt x="1331905" y="216730"/>
                    <a:pt x="1343809" y="218059"/>
                    <a:pt x="1357036" y="218059"/>
                  </a:cubicBezTo>
                  <a:cubicBezTo>
                    <a:pt x="1367617" y="218059"/>
                    <a:pt x="1375553" y="216730"/>
                    <a:pt x="1383489" y="215400"/>
                  </a:cubicBezTo>
                  <a:cubicBezTo>
                    <a:pt x="1391425" y="214071"/>
                    <a:pt x="1398038" y="211411"/>
                    <a:pt x="1403328" y="208752"/>
                  </a:cubicBezTo>
                  <a:cubicBezTo>
                    <a:pt x="1408619" y="206093"/>
                    <a:pt x="1413910" y="203434"/>
                    <a:pt x="1416555" y="202104"/>
                  </a:cubicBezTo>
                  <a:cubicBezTo>
                    <a:pt x="1420523" y="199445"/>
                    <a:pt x="1423168" y="198115"/>
                    <a:pt x="1424491" y="196785"/>
                  </a:cubicBezTo>
                  <a:lnTo>
                    <a:pt x="1404651" y="167533"/>
                  </a:lnTo>
                  <a:cubicBezTo>
                    <a:pt x="1400683" y="170193"/>
                    <a:pt x="1395393" y="172852"/>
                    <a:pt x="1387457" y="176841"/>
                  </a:cubicBezTo>
                  <a:cubicBezTo>
                    <a:pt x="1379521" y="180830"/>
                    <a:pt x="1370262" y="182159"/>
                    <a:pt x="1357036" y="182159"/>
                  </a:cubicBezTo>
                  <a:cubicBezTo>
                    <a:pt x="1343809" y="182159"/>
                    <a:pt x="1334551" y="179500"/>
                    <a:pt x="1326615" y="172852"/>
                  </a:cubicBezTo>
                  <a:cubicBezTo>
                    <a:pt x="1320002" y="166204"/>
                    <a:pt x="1316034" y="159556"/>
                    <a:pt x="1316034" y="151578"/>
                  </a:cubicBezTo>
                  <a:lnTo>
                    <a:pt x="1427136" y="151578"/>
                  </a:lnTo>
                  <a:lnTo>
                    <a:pt x="1427136" y="144930"/>
                  </a:lnTo>
                  <a:close/>
                  <a:moveTo>
                    <a:pt x="633548" y="180830"/>
                  </a:moveTo>
                  <a:cubicBezTo>
                    <a:pt x="629580" y="182159"/>
                    <a:pt x="625612" y="183489"/>
                    <a:pt x="620321" y="183489"/>
                  </a:cubicBezTo>
                  <a:cubicBezTo>
                    <a:pt x="613708" y="183489"/>
                    <a:pt x="609740" y="182159"/>
                    <a:pt x="605772" y="178171"/>
                  </a:cubicBezTo>
                  <a:cubicBezTo>
                    <a:pt x="603127" y="174182"/>
                    <a:pt x="601804" y="168863"/>
                    <a:pt x="601804" y="160885"/>
                  </a:cubicBezTo>
                  <a:lnTo>
                    <a:pt x="601804" y="101052"/>
                  </a:lnTo>
                  <a:lnTo>
                    <a:pt x="641484" y="101052"/>
                  </a:lnTo>
                  <a:lnTo>
                    <a:pt x="641484" y="63822"/>
                  </a:lnTo>
                  <a:lnTo>
                    <a:pt x="601804" y="63822"/>
                  </a:lnTo>
                  <a:lnTo>
                    <a:pt x="601804" y="18615"/>
                  </a:lnTo>
                  <a:lnTo>
                    <a:pt x="555512" y="18615"/>
                  </a:lnTo>
                  <a:lnTo>
                    <a:pt x="555512" y="63822"/>
                  </a:lnTo>
                  <a:lnTo>
                    <a:pt x="530381" y="63822"/>
                  </a:lnTo>
                  <a:lnTo>
                    <a:pt x="530381" y="99722"/>
                  </a:lnTo>
                  <a:lnTo>
                    <a:pt x="555512" y="99722"/>
                  </a:lnTo>
                  <a:lnTo>
                    <a:pt x="555512" y="156896"/>
                  </a:lnTo>
                  <a:cubicBezTo>
                    <a:pt x="555512" y="166204"/>
                    <a:pt x="556834" y="175511"/>
                    <a:pt x="558157" y="182159"/>
                  </a:cubicBezTo>
                  <a:cubicBezTo>
                    <a:pt x="560802" y="190137"/>
                    <a:pt x="563448" y="196785"/>
                    <a:pt x="568738" y="202104"/>
                  </a:cubicBezTo>
                  <a:cubicBezTo>
                    <a:pt x="574029" y="207422"/>
                    <a:pt x="579319" y="211411"/>
                    <a:pt x="587255" y="215400"/>
                  </a:cubicBezTo>
                  <a:cubicBezTo>
                    <a:pt x="595191" y="218059"/>
                    <a:pt x="604450" y="220719"/>
                    <a:pt x="615031" y="220719"/>
                  </a:cubicBezTo>
                  <a:cubicBezTo>
                    <a:pt x="630903" y="220719"/>
                    <a:pt x="645452" y="215400"/>
                    <a:pt x="660001" y="206093"/>
                  </a:cubicBezTo>
                  <a:lnTo>
                    <a:pt x="645452" y="174182"/>
                  </a:lnTo>
                  <a:cubicBezTo>
                    <a:pt x="641484" y="176841"/>
                    <a:pt x="637516" y="179500"/>
                    <a:pt x="633548" y="180830"/>
                  </a:cubicBezTo>
                  <a:moveTo>
                    <a:pt x="91263" y="61163"/>
                  </a:moveTo>
                  <a:cubicBezTo>
                    <a:pt x="80681" y="61163"/>
                    <a:pt x="71423" y="63822"/>
                    <a:pt x="64810" y="67811"/>
                  </a:cubicBezTo>
                  <a:cubicBezTo>
                    <a:pt x="58196" y="73130"/>
                    <a:pt x="52906" y="77119"/>
                    <a:pt x="48938" y="82437"/>
                  </a:cubicBezTo>
                  <a:lnTo>
                    <a:pt x="46293" y="63822"/>
                  </a:lnTo>
                  <a:lnTo>
                    <a:pt x="0" y="63822"/>
                  </a:lnTo>
                  <a:lnTo>
                    <a:pt x="0" y="215400"/>
                  </a:lnTo>
                  <a:lnTo>
                    <a:pt x="47615" y="215400"/>
                  </a:lnTo>
                  <a:lnTo>
                    <a:pt x="47615" y="140941"/>
                  </a:lnTo>
                  <a:cubicBezTo>
                    <a:pt x="47615" y="128974"/>
                    <a:pt x="51583" y="119667"/>
                    <a:pt x="58196" y="113019"/>
                  </a:cubicBezTo>
                  <a:cubicBezTo>
                    <a:pt x="64810" y="106370"/>
                    <a:pt x="74068" y="103711"/>
                    <a:pt x="85972" y="103711"/>
                  </a:cubicBezTo>
                  <a:cubicBezTo>
                    <a:pt x="91263" y="103711"/>
                    <a:pt x="96553" y="103711"/>
                    <a:pt x="100521" y="105041"/>
                  </a:cubicBezTo>
                  <a:lnTo>
                    <a:pt x="108457" y="63822"/>
                  </a:lnTo>
                  <a:cubicBezTo>
                    <a:pt x="105812" y="62493"/>
                    <a:pt x="104489" y="62493"/>
                    <a:pt x="101844" y="62493"/>
                  </a:cubicBezTo>
                  <a:cubicBezTo>
                    <a:pt x="99199" y="61163"/>
                    <a:pt x="95231" y="61163"/>
                    <a:pt x="91263" y="61163"/>
                  </a:cubicBezTo>
                  <a:moveTo>
                    <a:pt x="120361" y="215400"/>
                  </a:moveTo>
                  <a:lnTo>
                    <a:pt x="167976" y="215400"/>
                  </a:lnTo>
                  <a:lnTo>
                    <a:pt x="167976" y="63822"/>
                  </a:lnTo>
                  <a:lnTo>
                    <a:pt x="120361" y="63822"/>
                  </a:lnTo>
                  <a:lnTo>
                    <a:pt x="120361" y="215400"/>
                  </a:lnTo>
                  <a:close/>
                  <a:moveTo>
                    <a:pt x="296273" y="147589"/>
                  </a:moveTo>
                  <a:cubicBezTo>
                    <a:pt x="296273" y="156896"/>
                    <a:pt x="293628" y="164874"/>
                    <a:pt x="288337" y="168863"/>
                  </a:cubicBezTo>
                  <a:cubicBezTo>
                    <a:pt x="283046" y="172852"/>
                    <a:pt x="275111" y="175511"/>
                    <a:pt x="265852" y="175511"/>
                  </a:cubicBezTo>
                  <a:cubicBezTo>
                    <a:pt x="255271" y="175511"/>
                    <a:pt x="247335" y="172852"/>
                    <a:pt x="242044" y="166204"/>
                  </a:cubicBezTo>
                  <a:cubicBezTo>
                    <a:pt x="236754" y="159556"/>
                    <a:pt x="234109" y="151578"/>
                    <a:pt x="234109" y="139611"/>
                  </a:cubicBezTo>
                  <a:cubicBezTo>
                    <a:pt x="234109" y="134293"/>
                    <a:pt x="235431" y="128974"/>
                    <a:pt x="236754" y="123656"/>
                  </a:cubicBezTo>
                  <a:cubicBezTo>
                    <a:pt x="238076" y="118337"/>
                    <a:pt x="240722" y="114348"/>
                    <a:pt x="244690" y="110359"/>
                  </a:cubicBezTo>
                  <a:cubicBezTo>
                    <a:pt x="248658" y="106370"/>
                    <a:pt x="252626" y="103711"/>
                    <a:pt x="257916" y="101052"/>
                  </a:cubicBezTo>
                  <a:cubicBezTo>
                    <a:pt x="263207" y="98393"/>
                    <a:pt x="268497" y="97063"/>
                    <a:pt x="276433" y="97063"/>
                  </a:cubicBezTo>
                  <a:cubicBezTo>
                    <a:pt x="281724" y="97063"/>
                    <a:pt x="285692" y="97063"/>
                    <a:pt x="288337" y="98393"/>
                  </a:cubicBezTo>
                  <a:cubicBezTo>
                    <a:pt x="290982" y="98393"/>
                    <a:pt x="294950" y="99722"/>
                    <a:pt x="297596" y="101052"/>
                  </a:cubicBezTo>
                  <a:lnTo>
                    <a:pt x="297596" y="147589"/>
                  </a:lnTo>
                  <a:close/>
                  <a:moveTo>
                    <a:pt x="275111" y="61163"/>
                  </a:moveTo>
                  <a:cubicBezTo>
                    <a:pt x="261884" y="61163"/>
                    <a:pt x="249980" y="62493"/>
                    <a:pt x="238076" y="66482"/>
                  </a:cubicBezTo>
                  <a:cubicBezTo>
                    <a:pt x="227495" y="70470"/>
                    <a:pt x="218237" y="75789"/>
                    <a:pt x="210301" y="82437"/>
                  </a:cubicBezTo>
                  <a:cubicBezTo>
                    <a:pt x="202365" y="89085"/>
                    <a:pt x="195752" y="98393"/>
                    <a:pt x="191784" y="107700"/>
                  </a:cubicBezTo>
                  <a:cubicBezTo>
                    <a:pt x="187816" y="118337"/>
                    <a:pt x="185171" y="128974"/>
                    <a:pt x="185171" y="140941"/>
                  </a:cubicBezTo>
                  <a:cubicBezTo>
                    <a:pt x="185171" y="151578"/>
                    <a:pt x="186493" y="160885"/>
                    <a:pt x="190461" y="170193"/>
                  </a:cubicBezTo>
                  <a:cubicBezTo>
                    <a:pt x="193106" y="179500"/>
                    <a:pt x="198397" y="186148"/>
                    <a:pt x="203688" y="192796"/>
                  </a:cubicBezTo>
                  <a:cubicBezTo>
                    <a:pt x="210301" y="199445"/>
                    <a:pt x="216914" y="204763"/>
                    <a:pt x="226173" y="207422"/>
                  </a:cubicBezTo>
                  <a:cubicBezTo>
                    <a:pt x="235431" y="211411"/>
                    <a:pt x="244690" y="212741"/>
                    <a:pt x="256593" y="212741"/>
                  </a:cubicBezTo>
                  <a:cubicBezTo>
                    <a:pt x="273788" y="212741"/>
                    <a:pt x="287014" y="208752"/>
                    <a:pt x="296273" y="200774"/>
                  </a:cubicBezTo>
                  <a:lnTo>
                    <a:pt x="296273" y="211411"/>
                  </a:lnTo>
                  <a:cubicBezTo>
                    <a:pt x="296273" y="222048"/>
                    <a:pt x="293628" y="231356"/>
                    <a:pt x="287014" y="236674"/>
                  </a:cubicBezTo>
                  <a:cubicBezTo>
                    <a:pt x="280401" y="241993"/>
                    <a:pt x="272465" y="244652"/>
                    <a:pt x="261884" y="244652"/>
                  </a:cubicBezTo>
                  <a:cubicBezTo>
                    <a:pt x="253948" y="244652"/>
                    <a:pt x="246012" y="243322"/>
                    <a:pt x="239399" y="241993"/>
                  </a:cubicBezTo>
                  <a:cubicBezTo>
                    <a:pt x="232786" y="239334"/>
                    <a:pt x="226173" y="236674"/>
                    <a:pt x="219559" y="234015"/>
                  </a:cubicBezTo>
                  <a:lnTo>
                    <a:pt x="198397" y="267256"/>
                  </a:lnTo>
                  <a:cubicBezTo>
                    <a:pt x="207656" y="272574"/>
                    <a:pt x="216914" y="276563"/>
                    <a:pt x="227495" y="279222"/>
                  </a:cubicBezTo>
                  <a:cubicBezTo>
                    <a:pt x="238076" y="281882"/>
                    <a:pt x="249980" y="283211"/>
                    <a:pt x="264529" y="283211"/>
                  </a:cubicBezTo>
                  <a:cubicBezTo>
                    <a:pt x="289660" y="283211"/>
                    <a:pt x="308177" y="277893"/>
                    <a:pt x="322726" y="265926"/>
                  </a:cubicBezTo>
                  <a:cubicBezTo>
                    <a:pt x="337275" y="253959"/>
                    <a:pt x="343888" y="235345"/>
                    <a:pt x="343888" y="210082"/>
                  </a:cubicBezTo>
                  <a:lnTo>
                    <a:pt x="343888" y="71800"/>
                  </a:lnTo>
                  <a:cubicBezTo>
                    <a:pt x="334630" y="69141"/>
                    <a:pt x="324049" y="66482"/>
                    <a:pt x="312145" y="63822"/>
                  </a:cubicBezTo>
                  <a:cubicBezTo>
                    <a:pt x="300241" y="62493"/>
                    <a:pt x="288337" y="61163"/>
                    <a:pt x="275111" y="61163"/>
                  </a:cubicBezTo>
                  <a:moveTo>
                    <a:pt x="461604" y="61163"/>
                  </a:moveTo>
                  <a:cubicBezTo>
                    <a:pt x="452345" y="61163"/>
                    <a:pt x="444409" y="62493"/>
                    <a:pt x="436473" y="66482"/>
                  </a:cubicBezTo>
                  <a:cubicBezTo>
                    <a:pt x="428538" y="69141"/>
                    <a:pt x="421924" y="74459"/>
                    <a:pt x="416634" y="79778"/>
                  </a:cubicBezTo>
                  <a:lnTo>
                    <a:pt x="416634" y="0"/>
                  </a:lnTo>
                  <a:lnTo>
                    <a:pt x="369018" y="0"/>
                  </a:lnTo>
                  <a:lnTo>
                    <a:pt x="369018" y="215400"/>
                  </a:lnTo>
                  <a:lnTo>
                    <a:pt x="416634" y="215400"/>
                  </a:lnTo>
                  <a:lnTo>
                    <a:pt x="416634" y="134293"/>
                  </a:lnTo>
                  <a:cubicBezTo>
                    <a:pt x="416634" y="130304"/>
                    <a:pt x="417956" y="124985"/>
                    <a:pt x="419279" y="120996"/>
                  </a:cubicBezTo>
                  <a:cubicBezTo>
                    <a:pt x="420602" y="117008"/>
                    <a:pt x="423247" y="113019"/>
                    <a:pt x="425892" y="110359"/>
                  </a:cubicBezTo>
                  <a:cubicBezTo>
                    <a:pt x="428538" y="107700"/>
                    <a:pt x="432506" y="105041"/>
                    <a:pt x="436473" y="103711"/>
                  </a:cubicBezTo>
                  <a:cubicBezTo>
                    <a:pt x="440441" y="102382"/>
                    <a:pt x="444409" y="101052"/>
                    <a:pt x="449700" y="101052"/>
                  </a:cubicBezTo>
                  <a:cubicBezTo>
                    <a:pt x="457636" y="101052"/>
                    <a:pt x="464249" y="103711"/>
                    <a:pt x="468217" y="109030"/>
                  </a:cubicBezTo>
                  <a:cubicBezTo>
                    <a:pt x="473508" y="114348"/>
                    <a:pt x="474830" y="120996"/>
                    <a:pt x="474830" y="128974"/>
                  </a:cubicBezTo>
                  <a:lnTo>
                    <a:pt x="474830" y="215400"/>
                  </a:lnTo>
                  <a:lnTo>
                    <a:pt x="522446" y="215400"/>
                  </a:lnTo>
                  <a:lnTo>
                    <a:pt x="522446" y="122326"/>
                  </a:lnTo>
                  <a:cubicBezTo>
                    <a:pt x="522446" y="102382"/>
                    <a:pt x="517155" y="86426"/>
                    <a:pt x="506574" y="77119"/>
                  </a:cubicBezTo>
                  <a:cubicBezTo>
                    <a:pt x="494670" y="65152"/>
                    <a:pt x="480121" y="61163"/>
                    <a:pt x="461604" y="61163"/>
                  </a:cubicBezTo>
                  <a:moveTo>
                    <a:pt x="162686" y="5319"/>
                  </a:moveTo>
                  <a:cubicBezTo>
                    <a:pt x="160040" y="2659"/>
                    <a:pt x="157395" y="1330"/>
                    <a:pt x="154750" y="1330"/>
                  </a:cubicBezTo>
                  <a:cubicBezTo>
                    <a:pt x="152104" y="0"/>
                    <a:pt x="148136" y="0"/>
                    <a:pt x="145491" y="0"/>
                  </a:cubicBezTo>
                  <a:cubicBezTo>
                    <a:pt x="142846" y="0"/>
                    <a:pt x="138878" y="0"/>
                    <a:pt x="136233" y="1330"/>
                  </a:cubicBezTo>
                  <a:cubicBezTo>
                    <a:pt x="132265" y="1330"/>
                    <a:pt x="129619" y="2659"/>
                    <a:pt x="126974" y="5319"/>
                  </a:cubicBezTo>
                  <a:cubicBezTo>
                    <a:pt x="124329" y="6648"/>
                    <a:pt x="121684" y="9307"/>
                    <a:pt x="120361" y="13296"/>
                  </a:cubicBezTo>
                  <a:cubicBezTo>
                    <a:pt x="119038" y="15956"/>
                    <a:pt x="119038" y="19944"/>
                    <a:pt x="119038" y="22604"/>
                  </a:cubicBezTo>
                  <a:cubicBezTo>
                    <a:pt x="119038" y="26593"/>
                    <a:pt x="119038" y="30582"/>
                    <a:pt x="120361" y="33241"/>
                  </a:cubicBezTo>
                  <a:cubicBezTo>
                    <a:pt x="121684" y="35900"/>
                    <a:pt x="124329" y="38559"/>
                    <a:pt x="125651" y="41219"/>
                  </a:cubicBezTo>
                  <a:cubicBezTo>
                    <a:pt x="128297" y="43878"/>
                    <a:pt x="130942" y="45207"/>
                    <a:pt x="133587" y="45207"/>
                  </a:cubicBezTo>
                  <a:cubicBezTo>
                    <a:pt x="136233" y="46537"/>
                    <a:pt x="140201" y="46537"/>
                    <a:pt x="142846" y="46537"/>
                  </a:cubicBezTo>
                  <a:cubicBezTo>
                    <a:pt x="145491" y="46537"/>
                    <a:pt x="149459" y="46537"/>
                    <a:pt x="152104" y="45207"/>
                  </a:cubicBezTo>
                  <a:cubicBezTo>
                    <a:pt x="154750" y="43878"/>
                    <a:pt x="157395" y="42548"/>
                    <a:pt x="160040" y="41219"/>
                  </a:cubicBezTo>
                  <a:cubicBezTo>
                    <a:pt x="162686" y="38559"/>
                    <a:pt x="164008" y="37230"/>
                    <a:pt x="165331" y="33241"/>
                  </a:cubicBezTo>
                  <a:cubicBezTo>
                    <a:pt x="166654" y="30582"/>
                    <a:pt x="167976" y="26593"/>
                    <a:pt x="167976" y="22604"/>
                  </a:cubicBezTo>
                  <a:cubicBezTo>
                    <a:pt x="167976" y="18615"/>
                    <a:pt x="166654" y="14626"/>
                    <a:pt x="165331" y="11967"/>
                  </a:cubicBezTo>
                  <a:cubicBezTo>
                    <a:pt x="166654" y="9307"/>
                    <a:pt x="164008" y="6648"/>
                    <a:pt x="162686" y="5319"/>
                  </a:cubicBezTo>
                </a:path>
              </a:pathLst>
            </a:custGeom>
            <a:solidFill>
              <a:srgbClr val="000332"/>
            </a:solidFill>
            <a:ln w="13171" cap="flat">
              <a:noFill/>
              <a:prstDash val="solid"/>
              <a:miter/>
            </a:ln>
          </p:spPr>
          <p:txBody>
            <a:bodyPr rtlCol="0" anchor="ctr"/>
            <a:lstStyle/>
            <a:p>
              <a:endParaRPr lang="en-GB"/>
            </a:p>
          </p:txBody>
        </p:sp>
      </p:grpSp>
      <p:sp>
        <p:nvSpPr>
          <p:cNvPr id="20" name="TextBox 19">
            <a:extLst>
              <a:ext uri="{FF2B5EF4-FFF2-40B4-BE49-F238E27FC236}">
                <a16:creationId xmlns:a16="http://schemas.microsoft.com/office/drawing/2014/main" id="{BFA4CE1F-A6B6-3C4B-B072-7400E9E9E8EB}"/>
              </a:ext>
            </a:extLst>
          </p:cNvPr>
          <p:cNvSpPr txBox="1">
            <a:spLocks noGrp="1" noRot="1" noMove="1" noResize="1" noEditPoints="1" noAdjustHandles="1" noChangeArrowheads="1" noChangeShapeType="1"/>
          </p:cNvSpPr>
          <p:nvPr/>
        </p:nvSpPr>
        <p:spPr>
          <a:xfrm>
            <a:off x="6254750" y="400806"/>
            <a:ext cx="540770" cy="248145"/>
          </a:xfrm>
          <a:prstGeom prst="rect">
            <a:avLst/>
          </a:prstGeom>
          <a:noFill/>
        </p:spPr>
        <p:txBody>
          <a:bodyPr wrap="square">
            <a:spAutoFit/>
          </a:bodyPr>
          <a:lstStyle/>
          <a:p>
            <a:pPr algn="r">
              <a:lnSpc>
                <a:spcPts val="1250"/>
              </a:lnSpc>
            </a:pPr>
            <a:r>
              <a:rPr lang="en-GB" sz="800" spc="-10">
                <a:solidFill>
                  <a:srgbClr val="000332"/>
                </a:solidFill>
                <a:effectLst/>
                <a:latin typeface="Albertross bold" panose="020B0803020203020204" pitchFamily="34" charset="0"/>
                <a:ea typeface="Calibri" panose="020F0502020204030204" pitchFamily="34" charset="0"/>
                <a:cs typeface="Albertross bold" panose="020B0803020203020204" pitchFamily="34" charset="0"/>
              </a:rPr>
              <a:t>Page </a:t>
            </a:r>
            <a:fld id="{4D7B9171-F1D0-4135-8B16-786DA5214EB9}" type="slidenum">
              <a:rPr lang="en-GB" sz="800" spc="-10" smtClean="0">
                <a:solidFill>
                  <a:srgbClr val="000332"/>
                </a:solidFill>
                <a:effectLst/>
                <a:latin typeface="Albertross bold" panose="020B0803020203020204" pitchFamily="34" charset="0"/>
                <a:ea typeface="Calibri" panose="020F0502020204030204" pitchFamily="34" charset="0"/>
                <a:cs typeface="Albertross bold" panose="020B0803020203020204" pitchFamily="34" charset="0"/>
              </a:rPr>
              <a:pPr algn="r">
                <a:lnSpc>
                  <a:spcPts val="1250"/>
                </a:lnSpc>
              </a:pPr>
              <a:t>3</a:t>
            </a:fld>
            <a:endParaRPr lang="en-GB" sz="800">
              <a:solidFill>
                <a:srgbClr val="000332"/>
              </a:solidFill>
              <a:effectLst/>
              <a:latin typeface="Albertross bold" panose="020B0803020203020204" pitchFamily="34" charset="0"/>
              <a:ea typeface="Calibri" panose="020F0502020204030204" pitchFamily="34" charset="0"/>
              <a:cs typeface="Albertross bold" panose="020B0803020203020204" pitchFamily="34" charset="0"/>
            </a:endParaRPr>
          </a:p>
        </p:txBody>
      </p:sp>
      <p:cxnSp>
        <p:nvCxnSpPr>
          <p:cNvPr id="22" name="Straight Connector 21">
            <a:extLst>
              <a:ext uri="{FF2B5EF4-FFF2-40B4-BE49-F238E27FC236}">
                <a16:creationId xmlns:a16="http://schemas.microsoft.com/office/drawing/2014/main" id="{966EE20C-6D0C-081E-5BF2-BB28AE19F852}"/>
              </a:ext>
            </a:extLst>
          </p:cNvPr>
          <p:cNvCxnSpPr>
            <a:cxnSpLocks noGrp="1" noRot="1" noMove="1" noResize="1" noEditPoints="1" noAdjustHandles="1" noChangeArrowheads="1" noChangeShapeType="1"/>
          </p:cNvCxnSpPr>
          <p:nvPr/>
        </p:nvCxnSpPr>
        <p:spPr>
          <a:xfrm>
            <a:off x="6254750" y="471488"/>
            <a:ext cx="0" cy="119062"/>
          </a:xfrm>
          <a:prstGeom prst="line">
            <a:avLst/>
          </a:prstGeom>
          <a:ln w="12700">
            <a:solidFill>
              <a:srgbClr val="000332"/>
            </a:solidFill>
          </a:ln>
        </p:spPr>
        <p:style>
          <a:lnRef idx="1">
            <a:schemeClr val="dk1"/>
          </a:lnRef>
          <a:fillRef idx="0">
            <a:schemeClr val="dk1"/>
          </a:fillRef>
          <a:effectRef idx="0">
            <a:schemeClr val="dk1"/>
          </a:effectRef>
          <a:fontRef idx="minor">
            <a:schemeClr val="tx1"/>
          </a:fontRef>
        </p:style>
      </p:cxnSp>
      <p:pic>
        <p:nvPicPr>
          <p:cNvPr id="33" name="Picture 32">
            <a:extLst>
              <a:ext uri="{FF2B5EF4-FFF2-40B4-BE49-F238E27FC236}">
                <a16:creationId xmlns:a16="http://schemas.microsoft.com/office/drawing/2014/main" id="{1C9F0BC3-7F37-0504-3AD9-A89A9A24A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87" y="1634645"/>
            <a:ext cx="382387" cy="323078"/>
          </a:xfrm>
          <a:prstGeom prst="rect">
            <a:avLst/>
          </a:prstGeom>
        </p:spPr>
      </p:pic>
      <p:pic>
        <p:nvPicPr>
          <p:cNvPr id="34" name="Picture 33">
            <a:extLst>
              <a:ext uri="{FF2B5EF4-FFF2-40B4-BE49-F238E27FC236}">
                <a16:creationId xmlns:a16="http://schemas.microsoft.com/office/drawing/2014/main" id="{9FE1D911-821E-C3CC-1249-6001CEF8B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000875" y="9234848"/>
            <a:ext cx="382387" cy="323078"/>
          </a:xfrm>
          <a:prstGeom prst="rect">
            <a:avLst/>
          </a:prstGeom>
        </p:spPr>
      </p:pic>
      <p:sp>
        <p:nvSpPr>
          <p:cNvPr id="2" name="TextBox 1">
            <a:extLst>
              <a:ext uri="{FF2B5EF4-FFF2-40B4-BE49-F238E27FC236}">
                <a16:creationId xmlns:a16="http://schemas.microsoft.com/office/drawing/2014/main" id="{A5430BE8-4EC7-6D58-8523-E756FD74CEB1}"/>
              </a:ext>
            </a:extLst>
          </p:cNvPr>
          <p:cNvSpPr txBox="1"/>
          <p:nvPr/>
        </p:nvSpPr>
        <p:spPr>
          <a:xfrm>
            <a:off x="812687" y="1634645"/>
            <a:ext cx="6188188" cy="7463582"/>
          </a:xfrm>
          <a:prstGeom prst="rect">
            <a:avLst/>
          </a:prstGeom>
          <a:noFill/>
          <a:ln w="533400">
            <a:noFill/>
          </a:ln>
        </p:spPr>
        <p:txBody>
          <a:bodyPr wrap="square" lIns="91440" tIns="45720" rIns="91440" bIns="45720" anchor="t">
            <a:spAutoFit/>
          </a:bodyPr>
          <a:lstStyle/>
          <a:p>
            <a:r>
              <a:rPr lang="en-GB" sz="950" b="1">
                <a:latin typeface="Albatross Light"/>
                <a:cs typeface="Albatross Light"/>
              </a:rPr>
              <a:t>Matt Smith, Rightmove's mortgage expert says: </a:t>
            </a:r>
            <a:r>
              <a:rPr lang="en-GB" sz="950">
                <a:latin typeface="Albatross Light"/>
                <a:cs typeface="Albatross Light"/>
              </a:rPr>
              <a:t>While mortgage rates remain higher than many buyers would like, the picture on affordability has become a little more supportive this month. Small rate falls can make a meaningful difference to monthly budgets, and when combined with greater flexibility in lending following last year’s review of affordability rules, many buyers are still able to make the numbers work.</a:t>
            </a:r>
          </a:p>
          <a:p>
            <a:endParaRPr lang="en-GB" sz="980">
              <a:latin typeface="Albatross Light" panose="020B0403020203020204" charset="0"/>
              <a:cs typeface="Albatross Light" panose="020B0403020203020204" charset="0"/>
            </a:endParaRPr>
          </a:p>
          <a:p>
            <a:r>
              <a:rPr lang="en-GB" sz="980">
                <a:latin typeface="Albatross Light" panose="020B0403020203020204" charset="0"/>
                <a:cs typeface="Albatross Light" panose="020B0403020203020204" charset="0"/>
              </a:rPr>
              <a:t>This helps to explain why activity has continued to hold up, particularly among first‑time buyers. Price sensitivity is clearly feeding through into more restrained pricing at the entry level, but importantly this reflects affordability shaping the market rather than a drop‑off in appetite. Where homes are priced realistically and budgets stack up, many buyers are still pressing ahead with their plans.</a:t>
            </a:r>
            <a:endParaRPr lang="en-GB" sz="980" b="1">
              <a:latin typeface="Albatross Light" panose="020B0403020203020204" charset="0"/>
              <a:cs typeface="Albatross Light" panose="020B0403020203020204" charset="0"/>
            </a:endParaRPr>
          </a:p>
          <a:p>
            <a:endParaRPr lang="en-GB" sz="980" b="1">
              <a:latin typeface="Albatross Light" panose="020B0403020203020204" charset="0"/>
              <a:cs typeface="Albatross Light" panose="020B0403020203020204" charset="0"/>
            </a:endParaRPr>
          </a:p>
          <a:p>
            <a:r>
              <a:rPr lang="en-GB" sz="950" b="1">
                <a:latin typeface="Albatross Light"/>
                <a:cs typeface="Albatross Light"/>
              </a:rPr>
              <a:t>Hollie Whittaker, Founder of Block &amp; Brick says: </a:t>
            </a:r>
            <a:r>
              <a:rPr lang="en-GB" sz="950">
                <a:latin typeface="Albatross Light"/>
                <a:cs typeface="Albatross Light"/>
              </a:rPr>
              <a:t>We’re continuing to see our sales agreed figures rise month on month, which is really encouraging and reflects improving confidence from buyers across our local market. We’ve also seen a noticeable increase in viewing numbers recently, with plenty of buyers still actively looking and engaging with new properties coming to market.</a:t>
            </a:r>
          </a:p>
          <a:p>
            <a:endParaRPr lang="en-GB" sz="960">
              <a:latin typeface="Albatross Light" panose="020B0403020203020204" charset="0"/>
              <a:cs typeface="Albatross Light" panose="020B0403020203020204" charset="0"/>
            </a:endParaRPr>
          </a:p>
          <a:p>
            <a:r>
              <a:rPr lang="en-GB" sz="950">
                <a:latin typeface="Albatross Light"/>
                <a:cs typeface="Albatross Light"/>
              </a:rPr>
              <a:t>That said, realistic pricing remains absolutely vital. Buyers currently have a lot more choice available, so they’re taking their time and comparing properties carefully before making decisions. We’re finding that homes priced correctly from the outset are attracting strong interest and agreeing sales, whereas properties that have been sitting on the market for a while are often only seeing renewed activity once there’s been a price reduction.</a:t>
            </a:r>
          </a:p>
          <a:p>
            <a:endParaRPr lang="en-GB" sz="960">
              <a:latin typeface="Albatross Light" panose="020B0403020203020204" charset="0"/>
              <a:cs typeface="Albatross Light" panose="020B0403020203020204" charset="0"/>
            </a:endParaRPr>
          </a:p>
          <a:p>
            <a:r>
              <a:rPr lang="en-GB" sz="950" b="1">
                <a:latin typeface="Albatross Light"/>
                <a:cs typeface="Albatross Light"/>
              </a:rPr>
              <a:t>Craig Webster, Managing Director at Tiger Estates &amp; Management says: </a:t>
            </a:r>
            <a:r>
              <a:rPr lang="en-GB" sz="950">
                <a:latin typeface="Albatross Light"/>
                <a:cs typeface="Albatross Light"/>
              </a:rPr>
              <a:t>This month was actually our strongest month of the year so far in terms of agreed sales, which shows that there is still strong underlying activity within the market. That being said, the impact of mortgage rate increases will inevitably affect sentiment and affordability moving forward. While buyers are still active, the market is beginning to shift towards one where buyers have more choice, become more selective, and naturally have stronger negotiating power.</a:t>
            </a:r>
          </a:p>
          <a:p>
            <a:endParaRPr lang="en-GB" sz="960">
              <a:latin typeface="Albatross Light" panose="020B0403020203020204" charset="0"/>
              <a:cs typeface="Albatross Light" panose="020B0403020203020204" charset="0"/>
            </a:endParaRPr>
          </a:p>
          <a:p>
            <a:r>
              <a:rPr lang="en-GB" sz="950">
                <a:latin typeface="Albatross Light"/>
                <a:cs typeface="Albatross Light"/>
              </a:rPr>
              <a:t>As a result, realistic initial pricing strategy and proactive communication throughout the transaction process will become increasingly important for sellers and agents alike over the coming months. Overall, the market is still moving, but success is increasingly determined by sales strategy rather than sentiment alone.</a:t>
            </a:r>
          </a:p>
          <a:p>
            <a:endParaRPr lang="en-GB" sz="950">
              <a:latin typeface="Albatross Light"/>
              <a:cs typeface="Albatross Light"/>
            </a:endParaRPr>
          </a:p>
          <a:p>
            <a:r>
              <a:rPr lang="en-GB" sz="950" b="1">
                <a:latin typeface="Albatross Light"/>
                <a:cs typeface="Albatross Light"/>
              </a:rPr>
              <a:t>Benjamin Brain, Sales &amp; Marketing Director at </a:t>
            </a:r>
            <a:r>
              <a:rPr lang="en-GB" sz="950" b="1" err="1">
                <a:latin typeface="Albatross Light"/>
                <a:cs typeface="Albatross Light"/>
              </a:rPr>
              <a:t>Hannells</a:t>
            </a:r>
            <a:r>
              <a:rPr lang="en-GB" sz="950" b="1">
                <a:latin typeface="Albatross Light"/>
                <a:cs typeface="Albatross Light"/>
              </a:rPr>
              <a:t> says: </a:t>
            </a:r>
            <a:r>
              <a:rPr lang="en-GB" sz="950">
                <a:latin typeface="Albatross Light"/>
                <a:cs typeface="Albatross Light"/>
              </a:rPr>
              <a:t>Since the beginning of 2026, we’ve seen the number of properties coming to market across Derby steadily increase month-on-month, suggesting that many buyers and sellers remain committed to moving despite the wider economic uncertainty and ongoing cost of living pressures.</a:t>
            </a:r>
          </a:p>
          <a:p>
            <a:endParaRPr lang="en-GB" sz="950">
              <a:latin typeface="Albatross Light"/>
              <a:cs typeface="Albatross Light"/>
            </a:endParaRPr>
          </a:p>
          <a:p>
            <a:r>
              <a:rPr lang="en-GB" sz="950">
                <a:latin typeface="Albatross Light"/>
                <a:cs typeface="Albatross Light"/>
              </a:rPr>
              <a:t>Whilst this has naturally created greater buyer choice and a more competitive marketplace for sellers, demand levels remain strong across many parts of the city. We’re continuing to see numerous examples of properties achieving sales at or above asking price where homes are priced realistically from the outset.</a:t>
            </a:r>
          </a:p>
          <a:p>
            <a:endParaRPr lang="en-GB" sz="950">
              <a:latin typeface="Albatross Light"/>
              <a:cs typeface="Albatross Light"/>
            </a:endParaRPr>
          </a:p>
          <a:p>
            <a:r>
              <a:rPr lang="en-GB" sz="950">
                <a:latin typeface="Albatross Light"/>
                <a:cs typeface="Albatross Light"/>
              </a:rPr>
              <a:t>With mortgage rates beginning to show signs of stabilising following recent volatility, underlying buyer confidence across the Derby market remains encouraging heading into the summer months.</a:t>
            </a:r>
          </a:p>
          <a:p>
            <a:endParaRPr lang="en-GB" sz="950">
              <a:latin typeface="Albatross Light"/>
              <a:cs typeface="Albatross Light"/>
            </a:endParaRPr>
          </a:p>
          <a:p>
            <a:endParaRPr lang="en-GB" sz="950">
              <a:latin typeface="Albatross Light" panose="020B0403020203020204" charset="0"/>
              <a:cs typeface="Albatross Light" panose="020B0403020203020204" charset="0"/>
            </a:endParaRPr>
          </a:p>
          <a:p>
            <a:endParaRPr lang="en-GB" sz="950">
              <a:latin typeface="Albatross Light" panose="020B0403020203020204" charset="0"/>
              <a:cs typeface="Albatross Light" panose="020B0403020203020204" charset="0"/>
            </a:endParaRPr>
          </a:p>
          <a:p>
            <a:endParaRPr lang="en-GB" sz="960" b="1">
              <a:latin typeface="Albatross Light" panose="020B0403020203020204" charset="0"/>
              <a:cs typeface="Albatross Light" panose="020B0403020203020204" charset="0"/>
            </a:endParaRPr>
          </a:p>
          <a:p>
            <a:endParaRPr lang="en-GB" sz="980" b="1">
              <a:latin typeface="Albatross Light" panose="020B0403020203020204" charset="0"/>
              <a:cs typeface="Albatross Light" panose="020B0403020203020204" charset="0"/>
            </a:endParaRPr>
          </a:p>
          <a:p>
            <a:endParaRPr lang="en-GB" sz="980" b="1">
              <a:latin typeface="Albatross Light" panose="020B0403020203020204" charset="0"/>
              <a:cs typeface="Albatross Light" panose="020B0403020203020204" charset="0"/>
            </a:endParaRPr>
          </a:p>
          <a:p>
            <a:endParaRPr lang="en-GB" sz="980" b="1">
              <a:latin typeface="Albatross Light" panose="020B0403020203020204" charset="0"/>
              <a:cs typeface="Albatross Light" panose="020B0403020203020204" charset="0"/>
            </a:endParaRPr>
          </a:p>
          <a:p>
            <a:endParaRPr lang="en-GB" sz="980" b="1">
              <a:latin typeface="Albatross Light" panose="020B0403020203020204" charset="0"/>
              <a:cs typeface="Albatross Light" panose="020B0403020203020204" charset="0"/>
            </a:endParaRPr>
          </a:p>
          <a:p>
            <a:endParaRPr lang="en-GB" sz="980" b="1">
              <a:latin typeface="Albatross Light" panose="020B0403020203020204" charset="0"/>
              <a:cs typeface="Albatross Light" panose="020B0403020203020204" charset="0"/>
            </a:endParaRPr>
          </a:p>
          <a:p>
            <a:endParaRPr lang="en-GB" sz="980">
              <a:latin typeface="Albatross Light" panose="020B0403020203020204" charset="0"/>
              <a:cs typeface="Albatross Light" panose="020B0403020203020204" charset="0"/>
            </a:endParaRPr>
          </a:p>
        </p:txBody>
      </p:sp>
      <p:sp>
        <p:nvSpPr>
          <p:cNvPr id="3" name="TextBox 2">
            <a:extLst>
              <a:ext uri="{FF2B5EF4-FFF2-40B4-BE49-F238E27FC236}">
                <a16:creationId xmlns:a16="http://schemas.microsoft.com/office/drawing/2014/main" id="{FC49610B-1F59-F7BD-D02F-73852A95BB5C}"/>
              </a:ext>
            </a:extLst>
          </p:cNvPr>
          <p:cNvSpPr txBox="1">
            <a:spLocks/>
          </p:cNvSpPr>
          <p:nvPr/>
        </p:nvSpPr>
        <p:spPr>
          <a:xfrm>
            <a:off x="4692651" y="400806"/>
            <a:ext cx="1562100" cy="248145"/>
          </a:xfrm>
          <a:prstGeom prst="rect">
            <a:avLst/>
          </a:prstGeom>
          <a:noFill/>
        </p:spPr>
        <p:txBody>
          <a:bodyPr wrap="square">
            <a:spAutoFit/>
          </a:bodyPr>
          <a:lstStyle/>
          <a:p>
            <a:pPr algn="r">
              <a:lnSpc>
                <a:spcPts val="1250"/>
              </a:lnSpc>
            </a:pP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Monday 18</a:t>
            </a:r>
            <a:r>
              <a:rPr lang="en-GB" sz="800" spc="-10" baseline="30000">
                <a:effectLst/>
                <a:latin typeface="Albertross Light" panose="020B0403020203020204" pitchFamily="34" charset="0"/>
                <a:ea typeface="Calibri" panose="020F0502020204030204" pitchFamily="34" charset="0"/>
                <a:cs typeface="Albertross Light" panose="020B0403020203020204" pitchFamily="34" charset="0"/>
              </a:rPr>
              <a:t>th</a:t>
            </a: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 May 2026</a:t>
            </a:r>
            <a:endParaRPr lang="en-GB" sz="800">
              <a:effectLst/>
              <a:latin typeface="Albertross Light" panose="020B0403020203020204" pitchFamily="34" charset="0"/>
              <a:ea typeface="Calibri" panose="020F0502020204030204" pitchFamily="34" charset="0"/>
              <a:cs typeface="Albertross Light" panose="020B0403020203020204" pitchFamily="34" charset="0"/>
            </a:endParaRPr>
          </a:p>
        </p:txBody>
      </p:sp>
      <p:sp>
        <p:nvSpPr>
          <p:cNvPr id="5" name="TextBox 4">
            <a:extLst>
              <a:ext uri="{FF2B5EF4-FFF2-40B4-BE49-F238E27FC236}">
                <a16:creationId xmlns:a16="http://schemas.microsoft.com/office/drawing/2014/main" id="{E9B98D8D-49F7-A455-F653-B1FEEA996E28}"/>
              </a:ext>
            </a:extLst>
          </p:cNvPr>
          <p:cNvSpPr txBox="1"/>
          <p:nvPr/>
        </p:nvSpPr>
        <p:spPr>
          <a:xfrm>
            <a:off x="84978" y="10338974"/>
            <a:ext cx="5842747" cy="276999"/>
          </a:xfrm>
          <a:prstGeom prst="rect">
            <a:avLst/>
          </a:prstGeom>
          <a:noFill/>
        </p:spPr>
        <p:txBody>
          <a:bodyPr wrap="square" rtlCol="0">
            <a:spAutoFit/>
          </a:bodyPr>
          <a:lstStyle/>
          <a:p>
            <a:r>
              <a:rPr lang="en-GB" sz="600" spc="-10">
                <a:latin typeface="Albatross Light" panose="020B0403020203020204" pitchFamily="34" charset="0"/>
                <a:cs typeface="Albatross Light" panose="020B0403020203020204" pitchFamily="34" charset="0"/>
              </a:rPr>
              <a:t>Copyright © 2026, Rightmove plc. Released 18</a:t>
            </a:r>
            <a:r>
              <a:rPr lang="en-GB" sz="600" spc="-10" baseline="30000">
                <a:latin typeface="Albatross Light" panose="020B0403020203020204" pitchFamily="34" charset="0"/>
                <a:cs typeface="Albatross Light" panose="020B0403020203020204" pitchFamily="34" charset="0"/>
              </a:rPr>
              <a:t>th</a:t>
            </a:r>
            <a:r>
              <a:rPr lang="en-GB" sz="600" spc="-10">
                <a:latin typeface="Albatross Light" panose="020B0403020203020204" pitchFamily="34" charset="0"/>
                <a:cs typeface="Albatross Light" panose="020B0403020203020204" pitchFamily="34" charset="0"/>
              </a:rPr>
              <a:t> May. For media enquiries and interviews please contact the Rightmove press office: </a:t>
            </a:r>
            <a:br>
              <a:rPr lang="en-GB" sz="600" spc="-10">
                <a:latin typeface="Albatross Light" panose="020B0403020203020204" pitchFamily="34" charset="0"/>
                <a:cs typeface="Albatross Light" panose="020B0403020203020204" pitchFamily="34" charset="0"/>
              </a:rPr>
            </a:br>
            <a:r>
              <a:rPr lang="en-GB" sz="600" b="1" spc="-10">
                <a:latin typeface="Albertross bold" panose="020B0803020203020204" pitchFamily="34" charset="0"/>
                <a:cs typeface="Albertross bold" panose="020B0803020203020204" pitchFamily="34" charset="0"/>
              </a:rPr>
              <a:t>M </a:t>
            </a:r>
            <a:r>
              <a:rPr lang="en-GB" sz="600" spc="-10">
                <a:latin typeface="Albatross Light" panose="020B0403020203020204" pitchFamily="34" charset="0"/>
                <a:cs typeface="Albatross Light" panose="020B0403020203020204" pitchFamily="34" charset="0"/>
              </a:rPr>
              <a:t>07814 902 706  </a:t>
            </a:r>
            <a:r>
              <a:rPr lang="en-GB" sz="600" spc="-10">
                <a:latin typeface="Albertross bold" panose="020B0803020203020204" pitchFamily="34" charset="0"/>
                <a:cs typeface="Albertross bold" panose="020B0803020203020204" pitchFamily="34" charset="0"/>
              </a:rPr>
              <a:t>E </a:t>
            </a:r>
            <a:r>
              <a:rPr lang="en-GB" sz="600" spc="-10">
                <a:latin typeface="Albatross Light" panose="020B0403020203020204" pitchFamily="34" charset="0"/>
                <a:cs typeface="Albatross Light" panose="020B0403020203020204" pitchFamily="34" charset="0"/>
              </a:rPr>
              <a:t>press@rightmove.co.uk</a:t>
            </a:r>
          </a:p>
        </p:txBody>
      </p:sp>
    </p:spTree>
    <p:extLst>
      <p:ext uri="{BB962C8B-B14F-4D97-AF65-F5344CB8AC3E}">
        <p14:creationId xmlns:p14="http://schemas.microsoft.com/office/powerpoint/2010/main" val="26175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BF96E6C-1B78-54F1-C92A-5645F2E9221E}"/>
              </a:ext>
            </a:extLst>
          </p:cNvPr>
          <p:cNvSpPr>
            <a:spLocks/>
          </p:cNvSpPr>
          <p:nvPr/>
        </p:nvSpPr>
        <p:spPr>
          <a:xfrm>
            <a:off x="935038" y="1388268"/>
            <a:ext cx="3891756" cy="57437"/>
          </a:xfrm>
          <a:prstGeom prst="rect">
            <a:avLst/>
          </a:prstGeom>
          <a:solidFill>
            <a:srgbClr val="00DEB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32CBEFFA-421B-EE57-08F2-B117A51892DC}"/>
              </a:ext>
            </a:extLst>
          </p:cNvPr>
          <p:cNvSpPr txBox="1"/>
          <p:nvPr/>
        </p:nvSpPr>
        <p:spPr>
          <a:xfrm>
            <a:off x="853328" y="947738"/>
            <a:ext cx="540142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50" normalizeH="0" baseline="0" noProof="0">
                <a:ln>
                  <a:noFill/>
                </a:ln>
                <a:solidFill>
                  <a:srgbClr val="000332"/>
                </a:solidFill>
                <a:effectLst/>
                <a:uLnTx/>
                <a:uFill>
                  <a:solidFill>
                    <a:srgbClr val="00DEB5"/>
                  </a:solidFill>
                </a:uFill>
                <a:latin typeface="Albertross" panose="020B0603020203020204" pitchFamily="34" charset="0"/>
                <a:ea typeface="+mn-ea"/>
                <a:cs typeface="Albertross" panose="020B0603020203020204" pitchFamily="34" charset="0"/>
              </a:rPr>
              <a:t>Price &amp; activity trends </a:t>
            </a:r>
          </a:p>
        </p:txBody>
      </p:sp>
      <p:grpSp>
        <p:nvGrpSpPr>
          <p:cNvPr id="17" name="Group 16">
            <a:extLst>
              <a:ext uri="{FF2B5EF4-FFF2-40B4-BE49-F238E27FC236}">
                <a16:creationId xmlns:a16="http://schemas.microsoft.com/office/drawing/2014/main" id="{19D3AF1D-2744-5660-5C8E-6FE0A76B0682}"/>
              </a:ext>
            </a:extLst>
          </p:cNvPr>
          <p:cNvGrpSpPr>
            <a:grpSpLocks noGrp="1" noUngrp="1" noRot="1" noMove="1" noResize="1"/>
          </p:cNvGrpSpPr>
          <p:nvPr/>
        </p:nvGrpSpPr>
        <p:grpSpPr>
          <a:xfrm>
            <a:off x="935039" y="390525"/>
            <a:ext cx="1009118" cy="206059"/>
            <a:chOff x="935038" y="96470"/>
            <a:chExt cx="1692987" cy="345703"/>
          </a:xfrm>
        </p:grpSpPr>
        <p:sp>
          <p:nvSpPr>
            <p:cNvPr id="15" name="Freeform: Shape 14">
              <a:extLst>
                <a:ext uri="{FF2B5EF4-FFF2-40B4-BE49-F238E27FC236}">
                  <a16:creationId xmlns:a16="http://schemas.microsoft.com/office/drawing/2014/main" id="{FEB374B8-3A2E-C82E-FBEA-C1B61FC477ED}"/>
                </a:ext>
              </a:extLst>
            </p:cNvPr>
            <p:cNvSpPr>
              <a:spLocks noGrp="1" noRot="1" noMove="1" noResize="1" noEditPoints="1" noAdjustHandles="1" noChangeArrowheads="1" noChangeShapeType="1"/>
            </p:cNvSpPr>
            <p:nvPr/>
          </p:nvSpPr>
          <p:spPr>
            <a:xfrm>
              <a:off x="2415079" y="96470"/>
              <a:ext cx="212946" cy="215400"/>
            </a:xfrm>
            <a:custGeom>
              <a:avLst/>
              <a:gdLst>
                <a:gd name="connsiteX0" fmla="*/ 157395 w 212946"/>
                <a:gd name="connsiteY0" fmla="*/ 190137 h 215400"/>
                <a:gd name="connsiteX1" fmla="*/ 186493 w 212946"/>
                <a:gd name="connsiteY1" fmla="*/ 190137 h 215400"/>
                <a:gd name="connsiteX2" fmla="*/ 186493 w 212946"/>
                <a:gd name="connsiteY2" fmla="*/ 101052 h 215400"/>
                <a:gd name="connsiteX3" fmla="*/ 107134 w 212946"/>
                <a:gd name="connsiteY3" fmla="*/ 33241 h 215400"/>
                <a:gd name="connsiteX4" fmla="*/ 27776 w 212946"/>
                <a:gd name="connsiteY4" fmla="*/ 101052 h 215400"/>
                <a:gd name="connsiteX5" fmla="*/ 27776 w 212946"/>
                <a:gd name="connsiteY5" fmla="*/ 190137 h 215400"/>
                <a:gd name="connsiteX6" fmla="*/ 56874 w 212946"/>
                <a:gd name="connsiteY6" fmla="*/ 190137 h 215400"/>
                <a:gd name="connsiteX7" fmla="*/ 108457 w 212946"/>
                <a:gd name="connsiteY7" fmla="*/ 146259 h 215400"/>
                <a:gd name="connsiteX8" fmla="*/ 157395 w 212946"/>
                <a:gd name="connsiteY8" fmla="*/ 190137 h 215400"/>
                <a:gd name="connsiteX9" fmla="*/ 190461 w 212946"/>
                <a:gd name="connsiteY9" fmla="*/ 215400 h 215400"/>
                <a:gd name="connsiteX10" fmla="*/ 148136 w 212946"/>
                <a:gd name="connsiteY10" fmla="*/ 215400 h 215400"/>
                <a:gd name="connsiteX11" fmla="*/ 107134 w 212946"/>
                <a:gd name="connsiteY11" fmla="*/ 179500 h 215400"/>
                <a:gd name="connsiteX12" fmla="*/ 64810 w 212946"/>
                <a:gd name="connsiteY12" fmla="*/ 215400 h 215400"/>
                <a:gd name="connsiteX13" fmla="*/ 22485 w 212946"/>
                <a:gd name="connsiteY13" fmla="*/ 215400 h 215400"/>
                <a:gd name="connsiteX14" fmla="*/ 6613 w 212946"/>
                <a:gd name="connsiteY14" fmla="*/ 208752 h 215400"/>
                <a:gd name="connsiteX15" fmla="*/ 0 w 212946"/>
                <a:gd name="connsiteY15" fmla="*/ 192796 h 215400"/>
                <a:gd name="connsiteX16" fmla="*/ 0 w 212946"/>
                <a:gd name="connsiteY16" fmla="*/ 98393 h 215400"/>
                <a:gd name="connsiteX17" fmla="*/ 6613 w 212946"/>
                <a:gd name="connsiteY17" fmla="*/ 82437 h 215400"/>
                <a:gd name="connsiteX18" fmla="*/ 7936 w 212946"/>
                <a:gd name="connsiteY18" fmla="*/ 81107 h 215400"/>
                <a:gd name="connsiteX19" fmla="*/ 107134 w 212946"/>
                <a:gd name="connsiteY19" fmla="*/ 0 h 215400"/>
                <a:gd name="connsiteX20" fmla="*/ 206333 w 212946"/>
                <a:gd name="connsiteY20" fmla="*/ 83767 h 215400"/>
                <a:gd name="connsiteX21" fmla="*/ 212946 w 212946"/>
                <a:gd name="connsiteY21" fmla="*/ 99722 h 215400"/>
                <a:gd name="connsiteX22" fmla="*/ 212946 w 212946"/>
                <a:gd name="connsiteY22" fmla="*/ 194126 h 215400"/>
                <a:gd name="connsiteX23" fmla="*/ 206333 w 212946"/>
                <a:gd name="connsiteY23" fmla="*/ 210082 h 215400"/>
                <a:gd name="connsiteX24" fmla="*/ 190461 w 212946"/>
                <a:gd name="connsiteY24" fmla="*/ 215400 h 2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946" h="215400">
                  <a:moveTo>
                    <a:pt x="157395" y="190137"/>
                  </a:moveTo>
                  <a:lnTo>
                    <a:pt x="186493" y="190137"/>
                  </a:lnTo>
                  <a:lnTo>
                    <a:pt x="186493" y="101052"/>
                  </a:lnTo>
                  <a:lnTo>
                    <a:pt x="107134" y="33241"/>
                  </a:lnTo>
                  <a:lnTo>
                    <a:pt x="27776" y="101052"/>
                  </a:lnTo>
                  <a:lnTo>
                    <a:pt x="27776" y="190137"/>
                  </a:lnTo>
                  <a:lnTo>
                    <a:pt x="56874" y="190137"/>
                  </a:lnTo>
                  <a:lnTo>
                    <a:pt x="108457" y="146259"/>
                  </a:lnTo>
                  <a:lnTo>
                    <a:pt x="157395" y="190137"/>
                  </a:lnTo>
                  <a:close/>
                  <a:moveTo>
                    <a:pt x="190461" y="215400"/>
                  </a:moveTo>
                  <a:lnTo>
                    <a:pt x="148136" y="215400"/>
                  </a:lnTo>
                  <a:lnTo>
                    <a:pt x="107134" y="179500"/>
                  </a:lnTo>
                  <a:lnTo>
                    <a:pt x="64810" y="215400"/>
                  </a:lnTo>
                  <a:lnTo>
                    <a:pt x="22485" y="215400"/>
                  </a:lnTo>
                  <a:cubicBezTo>
                    <a:pt x="17194" y="215400"/>
                    <a:pt x="10581" y="212741"/>
                    <a:pt x="6613" y="208752"/>
                  </a:cubicBezTo>
                  <a:cubicBezTo>
                    <a:pt x="2645" y="204763"/>
                    <a:pt x="0" y="199445"/>
                    <a:pt x="0" y="192796"/>
                  </a:cubicBezTo>
                  <a:lnTo>
                    <a:pt x="0" y="98393"/>
                  </a:lnTo>
                  <a:cubicBezTo>
                    <a:pt x="0" y="93074"/>
                    <a:pt x="2645" y="86426"/>
                    <a:pt x="6613" y="82437"/>
                  </a:cubicBezTo>
                  <a:lnTo>
                    <a:pt x="7936" y="81107"/>
                  </a:lnTo>
                  <a:lnTo>
                    <a:pt x="107134" y="0"/>
                  </a:lnTo>
                  <a:lnTo>
                    <a:pt x="206333" y="83767"/>
                  </a:lnTo>
                  <a:cubicBezTo>
                    <a:pt x="210301" y="87756"/>
                    <a:pt x="212946" y="93074"/>
                    <a:pt x="212946" y="99722"/>
                  </a:cubicBezTo>
                  <a:lnTo>
                    <a:pt x="212946" y="194126"/>
                  </a:lnTo>
                  <a:cubicBezTo>
                    <a:pt x="212946" y="199445"/>
                    <a:pt x="210301" y="206093"/>
                    <a:pt x="206333" y="210082"/>
                  </a:cubicBezTo>
                  <a:cubicBezTo>
                    <a:pt x="201042" y="214071"/>
                    <a:pt x="195752" y="215400"/>
                    <a:pt x="190461" y="215400"/>
                  </a:cubicBezTo>
                </a:path>
              </a:pathLst>
            </a:custGeom>
            <a:solidFill>
              <a:srgbClr val="00DEB6"/>
            </a:solidFill>
            <a:ln w="1317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CF03D9D-6F70-EE95-2A86-22CE405CA141}"/>
                </a:ext>
              </a:extLst>
            </p:cNvPr>
            <p:cNvSpPr>
              <a:spLocks noGrp="1" noRot="1" noMove="1" noResize="1" noEditPoints="1" noAdjustHandles="1" noChangeArrowheads="1" noChangeShapeType="1"/>
            </p:cNvSpPr>
            <p:nvPr/>
          </p:nvSpPr>
          <p:spPr>
            <a:xfrm>
              <a:off x="935038" y="158962"/>
              <a:ext cx="1429781" cy="283211"/>
            </a:xfrm>
            <a:custGeom>
              <a:avLst/>
              <a:gdLst>
                <a:gd name="connsiteX0" fmla="*/ 863688 w 1429781"/>
                <a:gd name="connsiteY0" fmla="*/ 61163 h 283211"/>
                <a:gd name="connsiteX1" fmla="*/ 834590 w 1429781"/>
                <a:gd name="connsiteY1" fmla="*/ 66482 h 283211"/>
                <a:gd name="connsiteX2" fmla="*/ 810783 w 1429781"/>
                <a:gd name="connsiteY2" fmla="*/ 82437 h 283211"/>
                <a:gd name="connsiteX3" fmla="*/ 804169 w 1429781"/>
                <a:gd name="connsiteY3" fmla="*/ 75789 h 283211"/>
                <a:gd name="connsiteX4" fmla="*/ 794911 w 1429781"/>
                <a:gd name="connsiteY4" fmla="*/ 69141 h 283211"/>
                <a:gd name="connsiteX5" fmla="*/ 781684 w 1429781"/>
                <a:gd name="connsiteY5" fmla="*/ 63822 h 283211"/>
                <a:gd name="connsiteX6" fmla="*/ 764490 w 1429781"/>
                <a:gd name="connsiteY6" fmla="*/ 62493 h 283211"/>
                <a:gd name="connsiteX7" fmla="*/ 738037 w 1429781"/>
                <a:gd name="connsiteY7" fmla="*/ 67811 h 283211"/>
                <a:gd name="connsiteX8" fmla="*/ 719520 w 1429781"/>
                <a:gd name="connsiteY8" fmla="*/ 82437 h 283211"/>
                <a:gd name="connsiteX9" fmla="*/ 718197 w 1429781"/>
                <a:gd name="connsiteY9" fmla="*/ 65152 h 283211"/>
                <a:gd name="connsiteX10" fmla="*/ 671905 w 1429781"/>
                <a:gd name="connsiteY10" fmla="*/ 65152 h 283211"/>
                <a:gd name="connsiteX11" fmla="*/ 671905 w 1429781"/>
                <a:gd name="connsiteY11" fmla="*/ 216730 h 283211"/>
                <a:gd name="connsiteX12" fmla="*/ 719520 w 1429781"/>
                <a:gd name="connsiteY12" fmla="*/ 216730 h 283211"/>
                <a:gd name="connsiteX13" fmla="*/ 719520 w 1429781"/>
                <a:gd name="connsiteY13" fmla="*/ 135622 h 283211"/>
                <a:gd name="connsiteX14" fmla="*/ 727456 w 1429781"/>
                <a:gd name="connsiteY14" fmla="*/ 111689 h 283211"/>
                <a:gd name="connsiteX15" fmla="*/ 749941 w 1429781"/>
                <a:gd name="connsiteY15" fmla="*/ 102382 h 283211"/>
                <a:gd name="connsiteX16" fmla="*/ 768458 w 1429781"/>
                <a:gd name="connsiteY16" fmla="*/ 110359 h 283211"/>
                <a:gd name="connsiteX17" fmla="*/ 775071 w 1429781"/>
                <a:gd name="connsiteY17" fmla="*/ 131633 h 283211"/>
                <a:gd name="connsiteX18" fmla="*/ 775071 w 1429781"/>
                <a:gd name="connsiteY18" fmla="*/ 218059 h 283211"/>
                <a:gd name="connsiteX19" fmla="*/ 821364 w 1429781"/>
                <a:gd name="connsiteY19" fmla="*/ 218059 h 283211"/>
                <a:gd name="connsiteX20" fmla="*/ 821364 w 1429781"/>
                <a:gd name="connsiteY20" fmla="*/ 136952 h 283211"/>
                <a:gd name="connsiteX21" fmla="*/ 829300 w 1429781"/>
                <a:gd name="connsiteY21" fmla="*/ 113019 h 283211"/>
                <a:gd name="connsiteX22" fmla="*/ 851785 w 1429781"/>
                <a:gd name="connsiteY22" fmla="*/ 103711 h 283211"/>
                <a:gd name="connsiteX23" fmla="*/ 870302 w 1429781"/>
                <a:gd name="connsiteY23" fmla="*/ 111689 h 283211"/>
                <a:gd name="connsiteX24" fmla="*/ 876915 w 1429781"/>
                <a:gd name="connsiteY24" fmla="*/ 132963 h 283211"/>
                <a:gd name="connsiteX25" fmla="*/ 876915 w 1429781"/>
                <a:gd name="connsiteY25" fmla="*/ 219389 h 283211"/>
                <a:gd name="connsiteX26" fmla="*/ 924530 w 1429781"/>
                <a:gd name="connsiteY26" fmla="*/ 219389 h 283211"/>
                <a:gd name="connsiteX27" fmla="*/ 924530 w 1429781"/>
                <a:gd name="connsiteY27" fmla="*/ 126315 h 283211"/>
                <a:gd name="connsiteX28" fmla="*/ 908658 w 1429781"/>
                <a:gd name="connsiteY28" fmla="*/ 81107 h 283211"/>
                <a:gd name="connsiteX29" fmla="*/ 863688 w 1429781"/>
                <a:gd name="connsiteY29" fmla="*/ 61163 h 283211"/>
                <a:gd name="connsiteX30" fmla="*/ 1059440 w 1429781"/>
                <a:gd name="connsiteY30" fmla="*/ 154237 h 283211"/>
                <a:gd name="connsiteX31" fmla="*/ 1052827 w 1429781"/>
                <a:gd name="connsiteY31" fmla="*/ 167533 h 283211"/>
                <a:gd name="connsiteX32" fmla="*/ 1040923 w 1429781"/>
                <a:gd name="connsiteY32" fmla="*/ 176841 h 283211"/>
                <a:gd name="connsiteX33" fmla="*/ 1025051 w 1429781"/>
                <a:gd name="connsiteY33" fmla="*/ 180830 h 283211"/>
                <a:gd name="connsiteX34" fmla="*/ 1009180 w 1429781"/>
                <a:gd name="connsiteY34" fmla="*/ 176841 h 283211"/>
                <a:gd name="connsiteX35" fmla="*/ 997276 w 1429781"/>
                <a:gd name="connsiteY35" fmla="*/ 167533 h 283211"/>
                <a:gd name="connsiteX36" fmla="*/ 990663 w 1429781"/>
                <a:gd name="connsiteY36" fmla="*/ 154237 h 283211"/>
                <a:gd name="connsiteX37" fmla="*/ 988017 w 1429781"/>
                <a:gd name="connsiteY37" fmla="*/ 139611 h 283211"/>
                <a:gd name="connsiteX38" fmla="*/ 990663 w 1429781"/>
                <a:gd name="connsiteY38" fmla="*/ 124985 h 283211"/>
                <a:gd name="connsiteX39" fmla="*/ 997276 w 1429781"/>
                <a:gd name="connsiteY39" fmla="*/ 111689 h 283211"/>
                <a:gd name="connsiteX40" fmla="*/ 1009180 w 1429781"/>
                <a:gd name="connsiteY40" fmla="*/ 102382 h 283211"/>
                <a:gd name="connsiteX41" fmla="*/ 1025051 w 1429781"/>
                <a:gd name="connsiteY41" fmla="*/ 98393 h 283211"/>
                <a:gd name="connsiteX42" fmla="*/ 1040923 w 1429781"/>
                <a:gd name="connsiteY42" fmla="*/ 102382 h 283211"/>
                <a:gd name="connsiteX43" fmla="*/ 1052827 w 1429781"/>
                <a:gd name="connsiteY43" fmla="*/ 111689 h 283211"/>
                <a:gd name="connsiteX44" fmla="*/ 1059440 w 1429781"/>
                <a:gd name="connsiteY44" fmla="*/ 124985 h 283211"/>
                <a:gd name="connsiteX45" fmla="*/ 1062086 w 1429781"/>
                <a:gd name="connsiteY45" fmla="*/ 139611 h 283211"/>
                <a:gd name="connsiteX46" fmla="*/ 1059440 w 1429781"/>
                <a:gd name="connsiteY46" fmla="*/ 154237 h 283211"/>
                <a:gd name="connsiteX47" fmla="*/ 1084571 w 1429781"/>
                <a:gd name="connsiteY47" fmla="*/ 82437 h 283211"/>
                <a:gd name="connsiteX48" fmla="*/ 1058118 w 1429781"/>
                <a:gd name="connsiteY48" fmla="*/ 65152 h 283211"/>
                <a:gd name="connsiteX49" fmla="*/ 1023729 w 1429781"/>
                <a:gd name="connsiteY49" fmla="*/ 58504 h 283211"/>
                <a:gd name="connsiteX50" fmla="*/ 989340 w 1429781"/>
                <a:gd name="connsiteY50" fmla="*/ 65152 h 283211"/>
                <a:gd name="connsiteX51" fmla="*/ 962887 w 1429781"/>
                <a:gd name="connsiteY51" fmla="*/ 82437 h 283211"/>
                <a:gd name="connsiteX52" fmla="*/ 945693 w 1429781"/>
                <a:gd name="connsiteY52" fmla="*/ 107700 h 283211"/>
                <a:gd name="connsiteX53" fmla="*/ 939079 w 1429781"/>
                <a:gd name="connsiteY53" fmla="*/ 139611 h 283211"/>
                <a:gd name="connsiteX54" fmla="*/ 945693 w 1429781"/>
                <a:gd name="connsiteY54" fmla="*/ 171522 h 283211"/>
                <a:gd name="connsiteX55" fmla="*/ 962887 w 1429781"/>
                <a:gd name="connsiteY55" fmla="*/ 196785 h 283211"/>
                <a:gd name="connsiteX56" fmla="*/ 989340 w 1429781"/>
                <a:gd name="connsiteY56" fmla="*/ 214071 h 283211"/>
                <a:gd name="connsiteX57" fmla="*/ 1023729 w 1429781"/>
                <a:gd name="connsiteY57" fmla="*/ 220719 h 283211"/>
                <a:gd name="connsiteX58" fmla="*/ 1058118 w 1429781"/>
                <a:gd name="connsiteY58" fmla="*/ 214071 h 283211"/>
                <a:gd name="connsiteX59" fmla="*/ 1084571 w 1429781"/>
                <a:gd name="connsiteY59" fmla="*/ 196785 h 283211"/>
                <a:gd name="connsiteX60" fmla="*/ 1101765 w 1429781"/>
                <a:gd name="connsiteY60" fmla="*/ 171522 h 283211"/>
                <a:gd name="connsiteX61" fmla="*/ 1108378 w 1429781"/>
                <a:gd name="connsiteY61" fmla="*/ 139611 h 283211"/>
                <a:gd name="connsiteX62" fmla="*/ 1101765 w 1429781"/>
                <a:gd name="connsiteY62" fmla="*/ 107700 h 283211"/>
                <a:gd name="connsiteX63" fmla="*/ 1084571 w 1429781"/>
                <a:gd name="connsiteY63" fmla="*/ 82437 h 283211"/>
                <a:gd name="connsiteX64" fmla="*/ 1227416 w 1429781"/>
                <a:gd name="connsiteY64" fmla="*/ 63822 h 283211"/>
                <a:gd name="connsiteX65" fmla="*/ 1191705 w 1429781"/>
                <a:gd name="connsiteY65" fmla="*/ 163545 h 283211"/>
                <a:gd name="connsiteX66" fmla="*/ 1154671 w 1429781"/>
                <a:gd name="connsiteY66" fmla="*/ 63822 h 283211"/>
                <a:gd name="connsiteX67" fmla="*/ 1101765 w 1429781"/>
                <a:gd name="connsiteY67" fmla="*/ 63822 h 283211"/>
                <a:gd name="connsiteX68" fmla="*/ 1167897 w 1429781"/>
                <a:gd name="connsiteY68" fmla="*/ 215400 h 283211"/>
                <a:gd name="connsiteX69" fmla="*/ 1212867 w 1429781"/>
                <a:gd name="connsiteY69" fmla="*/ 215400 h 283211"/>
                <a:gd name="connsiteX70" fmla="*/ 1280322 w 1429781"/>
                <a:gd name="connsiteY70" fmla="*/ 63822 h 283211"/>
                <a:gd name="connsiteX71" fmla="*/ 1227416 w 1429781"/>
                <a:gd name="connsiteY71" fmla="*/ 63822 h 283211"/>
                <a:gd name="connsiteX72" fmla="*/ 1318679 w 1429781"/>
                <a:gd name="connsiteY72" fmla="*/ 123656 h 283211"/>
                <a:gd name="connsiteX73" fmla="*/ 1321324 w 1429781"/>
                <a:gd name="connsiteY73" fmla="*/ 114348 h 283211"/>
                <a:gd name="connsiteX74" fmla="*/ 1327938 w 1429781"/>
                <a:gd name="connsiteY74" fmla="*/ 105041 h 283211"/>
                <a:gd name="connsiteX75" fmla="*/ 1338519 w 1429781"/>
                <a:gd name="connsiteY75" fmla="*/ 98393 h 283211"/>
                <a:gd name="connsiteX76" fmla="*/ 1353068 w 1429781"/>
                <a:gd name="connsiteY76" fmla="*/ 95733 h 283211"/>
                <a:gd name="connsiteX77" fmla="*/ 1367617 w 1429781"/>
                <a:gd name="connsiteY77" fmla="*/ 98393 h 283211"/>
                <a:gd name="connsiteX78" fmla="*/ 1378198 w 1429781"/>
                <a:gd name="connsiteY78" fmla="*/ 105041 h 283211"/>
                <a:gd name="connsiteX79" fmla="*/ 1384811 w 1429781"/>
                <a:gd name="connsiteY79" fmla="*/ 114348 h 283211"/>
                <a:gd name="connsiteX80" fmla="*/ 1387457 w 1429781"/>
                <a:gd name="connsiteY80" fmla="*/ 123656 h 283211"/>
                <a:gd name="connsiteX81" fmla="*/ 1318679 w 1429781"/>
                <a:gd name="connsiteY81" fmla="*/ 123656 h 283211"/>
                <a:gd name="connsiteX82" fmla="*/ 1429781 w 1429781"/>
                <a:gd name="connsiteY82" fmla="*/ 144930 h 283211"/>
                <a:gd name="connsiteX83" fmla="*/ 1424491 w 1429781"/>
                <a:gd name="connsiteY83" fmla="*/ 110359 h 283211"/>
                <a:gd name="connsiteX84" fmla="*/ 1409942 w 1429781"/>
                <a:gd name="connsiteY84" fmla="*/ 82437 h 283211"/>
                <a:gd name="connsiteX85" fmla="*/ 1386134 w 1429781"/>
                <a:gd name="connsiteY85" fmla="*/ 65152 h 283211"/>
                <a:gd name="connsiteX86" fmla="*/ 1353068 w 1429781"/>
                <a:gd name="connsiteY86" fmla="*/ 58504 h 283211"/>
                <a:gd name="connsiteX87" fmla="*/ 1318679 w 1429781"/>
                <a:gd name="connsiteY87" fmla="*/ 65152 h 283211"/>
                <a:gd name="connsiteX88" fmla="*/ 1293549 w 1429781"/>
                <a:gd name="connsiteY88" fmla="*/ 82437 h 283211"/>
                <a:gd name="connsiteX89" fmla="*/ 1277677 w 1429781"/>
                <a:gd name="connsiteY89" fmla="*/ 107700 h 283211"/>
                <a:gd name="connsiteX90" fmla="*/ 1272386 w 1429781"/>
                <a:gd name="connsiteY90" fmla="*/ 138282 h 283211"/>
                <a:gd name="connsiteX91" fmla="*/ 1277677 w 1429781"/>
                <a:gd name="connsiteY91" fmla="*/ 171522 h 283211"/>
                <a:gd name="connsiteX92" fmla="*/ 1294871 w 1429781"/>
                <a:gd name="connsiteY92" fmla="*/ 196785 h 283211"/>
                <a:gd name="connsiteX93" fmla="*/ 1321324 w 1429781"/>
                <a:gd name="connsiteY93" fmla="*/ 212741 h 283211"/>
                <a:gd name="connsiteX94" fmla="*/ 1357036 w 1429781"/>
                <a:gd name="connsiteY94" fmla="*/ 218059 h 283211"/>
                <a:gd name="connsiteX95" fmla="*/ 1383489 w 1429781"/>
                <a:gd name="connsiteY95" fmla="*/ 215400 h 283211"/>
                <a:gd name="connsiteX96" fmla="*/ 1403328 w 1429781"/>
                <a:gd name="connsiteY96" fmla="*/ 208752 h 283211"/>
                <a:gd name="connsiteX97" fmla="*/ 1416555 w 1429781"/>
                <a:gd name="connsiteY97" fmla="*/ 202104 h 283211"/>
                <a:gd name="connsiteX98" fmla="*/ 1424491 w 1429781"/>
                <a:gd name="connsiteY98" fmla="*/ 196785 h 283211"/>
                <a:gd name="connsiteX99" fmla="*/ 1404651 w 1429781"/>
                <a:gd name="connsiteY99" fmla="*/ 167533 h 283211"/>
                <a:gd name="connsiteX100" fmla="*/ 1387457 w 1429781"/>
                <a:gd name="connsiteY100" fmla="*/ 176841 h 283211"/>
                <a:gd name="connsiteX101" fmla="*/ 1357036 w 1429781"/>
                <a:gd name="connsiteY101" fmla="*/ 182159 h 283211"/>
                <a:gd name="connsiteX102" fmla="*/ 1326615 w 1429781"/>
                <a:gd name="connsiteY102" fmla="*/ 172852 h 283211"/>
                <a:gd name="connsiteX103" fmla="*/ 1316034 w 1429781"/>
                <a:gd name="connsiteY103" fmla="*/ 151578 h 283211"/>
                <a:gd name="connsiteX104" fmla="*/ 1427136 w 1429781"/>
                <a:gd name="connsiteY104" fmla="*/ 151578 h 283211"/>
                <a:gd name="connsiteX105" fmla="*/ 1427136 w 1429781"/>
                <a:gd name="connsiteY105" fmla="*/ 144930 h 283211"/>
                <a:gd name="connsiteX106" fmla="*/ 633548 w 1429781"/>
                <a:gd name="connsiteY106" fmla="*/ 180830 h 283211"/>
                <a:gd name="connsiteX107" fmla="*/ 620321 w 1429781"/>
                <a:gd name="connsiteY107" fmla="*/ 183489 h 283211"/>
                <a:gd name="connsiteX108" fmla="*/ 605772 w 1429781"/>
                <a:gd name="connsiteY108" fmla="*/ 178171 h 283211"/>
                <a:gd name="connsiteX109" fmla="*/ 601804 w 1429781"/>
                <a:gd name="connsiteY109" fmla="*/ 160885 h 283211"/>
                <a:gd name="connsiteX110" fmla="*/ 601804 w 1429781"/>
                <a:gd name="connsiteY110" fmla="*/ 101052 h 283211"/>
                <a:gd name="connsiteX111" fmla="*/ 641484 w 1429781"/>
                <a:gd name="connsiteY111" fmla="*/ 101052 h 283211"/>
                <a:gd name="connsiteX112" fmla="*/ 641484 w 1429781"/>
                <a:gd name="connsiteY112" fmla="*/ 63822 h 283211"/>
                <a:gd name="connsiteX113" fmla="*/ 601804 w 1429781"/>
                <a:gd name="connsiteY113" fmla="*/ 63822 h 283211"/>
                <a:gd name="connsiteX114" fmla="*/ 601804 w 1429781"/>
                <a:gd name="connsiteY114" fmla="*/ 18615 h 283211"/>
                <a:gd name="connsiteX115" fmla="*/ 555512 w 1429781"/>
                <a:gd name="connsiteY115" fmla="*/ 18615 h 283211"/>
                <a:gd name="connsiteX116" fmla="*/ 555512 w 1429781"/>
                <a:gd name="connsiteY116" fmla="*/ 63822 h 283211"/>
                <a:gd name="connsiteX117" fmla="*/ 530381 w 1429781"/>
                <a:gd name="connsiteY117" fmla="*/ 63822 h 283211"/>
                <a:gd name="connsiteX118" fmla="*/ 530381 w 1429781"/>
                <a:gd name="connsiteY118" fmla="*/ 99722 h 283211"/>
                <a:gd name="connsiteX119" fmla="*/ 555512 w 1429781"/>
                <a:gd name="connsiteY119" fmla="*/ 99722 h 283211"/>
                <a:gd name="connsiteX120" fmla="*/ 555512 w 1429781"/>
                <a:gd name="connsiteY120" fmla="*/ 156896 h 283211"/>
                <a:gd name="connsiteX121" fmla="*/ 558157 w 1429781"/>
                <a:gd name="connsiteY121" fmla="*/ 182159 h 283211"/>
                <a:gd name="connsiteX122" fmla="*/ 568738 w 1429781"/>
                <a:gd name="connsiteY122" fmla="*/ 202104 h 283211"/>
                <a:gd name="connsiteX123" fmla="*/ 587255 w 1429781"/>
                <a:gd name="connsiteY123" fmla="*/ 215400 h 283211"/>
                <a:gd name="connsiteX124" fmla="*/ 615031 w 1429781"/>
                <a:gd name="connsiteY124" fmla="*/ 220719 h 283211"/>
                <a:gd name="connsiteX125" fmla="*/ 660001 w 1429781"/>
                <a:gd name="connsiteY125" fmla="*/ 206093 h 283211"/>
                <a:gd name="connsiteX126" fmla="*/ 645452 w 1429781"/>
                <a:gd name="connsiteY126" fmla="*/ 174182 h 283211"/>
                <a:gd name="connsiteX127" fmla="*/ 633548 w 1429781"/>
                <a:gd name="connsiteY127" fmla="*/ 180830 h 283211"/>
                <a:gd name="connsiteX128" fmla="*/ 91263 w 1429781"/>
                <a:gd name="connsiteY128" fmla="*/ 61163 h 283211"/>
                <a:gd name="connsiteX129" fmla="*/ 64810 w 1429781"/>
                <a:gd name="connsiteY129" fmla="*/ 67811 h 283211"/>
                <a:gd name="connsiteX130" fmla="*/ 48938 w 1429781"/>
                <a:gd name="connsiteY130" fmla="*/ 82437 h 283211"/>
                <a:gd name="connsiteX131" fmla="*/ 46293 w 1429781"/>
                <a:gd name="connsiteY131" fmla="*/ 63822 h 283211"/>
                <a:gd name="connsiteX132" fmla="*/ 0 w 1429781"/>
                <a:gd name="connsiteY132" fmla="*/ 63822 h 283211"/>
                <a:gd name="connsiteX133" fmla="*/ 0 w 1429781"/>
                <a:gd name="connsiteY133" fmla="*/ 215400 h 283211"/>
                <a:gd name="connsiteX134" fmla="*/ 47615 w 1429781"/>
                <a:gd name="connsiteY134" fmla="*/ 215400 h 283211"/>
                <a:gd name="connsiteX135" fmla="*/ 47615 w 1429781"/>
                <a:gd name="connsiteY135" fmla="*/ 140941 h 283211"/>
                <a:gd name="connsiteX136" fmla="*/ 58196 w 1429781"/>
                <a:gd name="connsiteY136" fmla="*/ 113019 h 283211"/>
                <a:gd name="connsiteX137" fmla="*/ 85972 w 1429781"/>
                <a:gd name="connsiteY137" fmla="*/ 103711 h 283211"/>
                <a:gd name="connsiteX138" fmla="*/ 100521 w 1429781"/>
                <a:gd name="connsiteY138" fmla="*/ 105041 h 283211"/>
                <a:gd name="connsiteX139" fmla="*/ 108457 w 1429781"/>
                <a:gd name="connsiteY139" fmla="*/ 63822 h 283211"/>
                <a:gd name="connsiteX140" fmla="*/ 101844 w 1429781"/>
                <a:gd name="connsiteY140" fmla="*/ 62493 h 283211"/>
                <a:gd name="connsiteX141" fmla="*/ 91263 w 1429781"/>
                <a:gd name="connsiteY141" fmla="*/ 61163 h 283211"/>
                <a:gd name="connsiteX142" fmla="*/ 120361 w 1429781"/>
                <a:gd name="connsiteY142" fmla="*/ 215400 h 283211"/>
                <a:gd name="connsiteX143" fmla="*/ 167976 w 1429781"/>
                <a:gd name="connsiteY143" fmla="*/ 215400 h 283211"/>
                <a:gd name="connsiteX144" fmla="*/ 167976 w 1429781"/>
                <a:gd name="connsiteY144" fmla="*/ 63822 h 283211"/>
                <a:gd name="connsiteX145" fmla="*/ 120361 w 1429781"/>
                <a:gd name="connsiteY145" fmla="*/ 63822 h 283211"/>
                <a:gd name="connsiteX146" fmla="*/ 120361 w 1429781"/>
                <a:gd name="connsiteY146" fmla="*/ 215400 h 283211"/>
                <a:gd name="connsiteX147" fmla="*/ 296273 w 1429781"/>
                <a:gd name="connsiteY147" fmla="*/ 147589 h 283211"/>
                <a:gd name="connsiteX148" fmla="*/ 288337 w 1429781"/>
                <a:gd name="connsiteY148" fmla="*/ 168863 h 283211"/>
                <a:gd name="connsiteX149" fmla="*/ 265852 w 1429781"/>
                <a:gd name="connsiteY149" fmla="*/ 175511 h 283211"/>
                <a:gd name="connsiteX150" fmla="*/ 242044 w 1429781"/>
                <a:gd name="connsiteY150" fmla="*/ 166204 h 283211"/>
                <a:gd name="connsiteX151" fmla="*/ 234109 w 1429781"/>
                <a:gd name="connsiteY151" fmla="*/ 139611 h 283211"/>
                <a:gd name="connsiteX152" fmla="*/ 236754 w 1429781"/>
                <a:gd name="connsiteY152" fmla="*/ 123656 h 283211"/>
                <a:gd name="connsiteX153" fmla="*/ 244690 w 1429781"/>
                <a:gd name="connsiteY153" fmla="*/ 110359 h 283211"/>
                <a:gd name="connsiteX154" fmla="*/ 257916 w 1429781"/>
                <a:gd name="connsiteY154" fmla="*/ 101052 h 283211"/>
                <a:gd name="connsiteX155" fmla="*/ 276433 w 1429781"/>
                <a:gd name="connsiteY155" fmla="*/ 97063 h 283211"/>
                <a:gd name="connsiteX156" fmla="*/ 288337 w 1429781"/>
                <a:gd name="connsiteY156" fmla="*/ 98393 h 283211"/>
                <a:gd name="connsiteX157" fmla="*/ 297596 w 1429781"/>
                <a:gd name="connsiteY157" fmla="*/ 101052 h 283211"/>
                <a:gd name="connsiteX158" fmla="*/ 297596 w 1429781"/>
                <a:gd name="connsiteY158" fmla="*/ 147589 h 283211"/>
                <a:gd name="connsiteX159" fmla="*/ 275111 w 1429781"/>
                <a:gd name="connsiteY159" fmla="*/ 61163 h 283211"/>
                <a:gd name="connsiteX160" fmla="*/ 238076 w 1429781"/>
                <a:gd name="connsiteY160" fmla="*/ 66482 h 283211"/>
                <a:gd name="connsiteX161" fmla="*/ 210301 w 1429781"/>
                <a:gd name="connsiteY161" fmla="*/ 82437 h 283211"/>
                <a:gd name="connsiteX162" fmla="*/ 191784 w 1429781"/>
                <a:gd name="connsiteY162" fmla="*/ 107700 h 283211"/>
                <a:gd name="connsiteX163" fmla="*/ 185171 w 1429781"/>
                <a:gd name="connsiteY163" fmla="*/ 140941 h 283211"/>
                <a:gd name="connsiteX164" fmla="*/ 190461 w 1429781"/>
                <a:gd name="connsiteY164" fmla="*/ 170193 h 283211"/>
                <a:gd name="connsiteX165" fmla="*/ 203688 w 1429781"/>
                <a:gd name="connsiteY165" fmla="*/ 192796 h 283211"/>
                <a:gd name="connsiteX166" fmla="*/ 226173 w 1429781"/>
                <a:gd name="connsiteY166" fmla="*/ 207422 h 283211"/>
                <a:gd name="connsiteX167" fmla="*/ 256593 w 1429781"/>
                <a:gd name="connsiteY167" fmla="*/ 212741 h 283211"/>
                <a:gd name="connsiteX168" fmla="*/ 296273 w 1429781"/>
                <a:gd name="connsiteY168" fmla="*/ 200774 h 283211"/>
                <a:gd name="connsiteX169" fmla="*/ 296273 w 1429781"/>
                <a:gd name="connsiteY169" fmla="*/ 211411 h 283211"/>
                <a:gd name="connsiteX170" fmla="*/ 287014 w 1429781"/>
                <a:gd name="connsiteY170" fmla="*/ 236674 h 283211"/>
                <a:gd name="connsiteX171" fmla="*/ 261884 w 1429781"/>
                <a:gd name="connsiteY171" fmla="*/ 244652 h 283211"/>
                <a:gd name="connsiteX172" fmla="*/ 239399 w 1429781"/>
                <a:gd name="connsiteY172" fmla="*/ 241993 h 283211"/>
                <a:gd name="connsiteX173" fmla="*/ 219559 w 1429781"/>
                <a:gd name="connsiteY173" fmla="*/ 234015 h 283211"/>
                <a:gd name="connsiteX174" fmla="*/ 198397 w 1429781"/>
                <a:gd name="connsiteY174" fmla="*/ 267256 h 283211"/>
                <a:gd name="connsiteX175" fmla="*/ 227495 w 1429781"/>
                <a:gd name="connsiteY175" fmla="*/ 279222 h 283211"/>
                <a:gd name="connsiteX176" fmla="*/ 264529 w 1429781"/>
                <a:gd name="connsiteY176" fmla="*/ 283211 h 283211"/>
                <a:gd name="connsiteX177" fmla="*/ 322726 w 1429781"/>
                <a:gd name="connsiteY177" fmla="*/ 265926 h 283211"/>
                <a:gd name="connsiteX178" fmla="*/ 343888 w 1429781"/>
                <a:gd name="connsiteY178" fmla="*/ 210082 h 283211"/>
                <a:gd name="connsiteX179" fmla="*/ 343888 w 1429781"/>
                <a:gd name="connsiteY179" fmla="*/ 71800 h 283211"/>
                <a:gd name="connsiteX180" fmla="*/ 312145 w 1429781"/>
                <a:gd name="connsiteY180" fmla="*/ 63822 h 283211"/>
                <a:gd name="connsiteX181" fmla="*/ 275111 w 1429781"/>
                <a:gd name="connsiteY181" fmla="*/ 61163 h 283211"/>
                <a:gd name="connsiteX182" fmla="*/ 461604 w 1429781"/>
                <a:gd name="connsiteY182" fmla="*/ 61163 h 283211"/>
                <a:gd name="connsiteX183" fmla="*/ 436473 w 1429781"/>
                <a:gd name="connsiteY183" fmla="*/ 66482 h 283211"/>
                <a:gd name="connsiteX184" fmla="*/ 416634 w 1429781"/>
                <a:gd name="connsiteY184" fmla="*/ 79778 h 283211"/>
                <a:gd name="connsiteX185" fmla="*/ 416634 w 1429781"/>
                <a:gd name="connsiteY185" fmla="*/ 0 h 283211"/>
                <a:gd name="connsiteX186" fmla="*/ 369018 w 1429781"/>
                <a:gd name="connsiteY186" fmla="*/ 0 h 283211"/>
                <a:gd name="connsiteX187" fmla="*/ 369018 w 1429781"/>
                <a:gd name="connsiteY187" fmla="*/ 215400 h 283211"/>
                <a:gd name="connsiteX188" fmla="*/ 416634 w 1429781"/>
                <a:gd name="connsiteY188" fmla="*/ 215400 h 283211"/>
                <a:gd name="connsiteX189" fmla="*/ 416634 w 1429781"/>
                <a:gd name="connsiteY189" fmla="*/ 134293 h 283211"/>
                <a:gd name="connsiteX190" fmla="*/ 419279 w 1429781"/>
                <a:gd name="connsiteY190" fmla="*/ 120996 h 283211"/>
                <a:gd name="connsiteX191" fmla="*/ 425892 w 1429781"/>
                <a:gd name="connsiteY191" fmla="*/ 110359 h 283211"/>
                <a:gd name="connsiteX192" fmla="*/ 436473 w 1429781"/>
                <a:gd name="connsiteY192" fmla="*/ 103711 h 283211"/>
                <a:gd name="connsiteX193" fmla="*/ 449700 w 1429781"/>
                <a:gd name="connsiteY193" fmla="*/ 101052 h 283211"/>
                <a:gd name="connsiteX194" fmla="*/ 468217 w 1429781"/>
                <a:gd name="connsiteY194" fmla="*/ 109030 h 283211"/>
                <a:gd name="connsiteX195" fmla="*/ 474830 w 1429781"/>
                <a:gd name="connsiteY195" fmla="*/ 128974 h 283211"/>
                <a:gd name="connsiteX196" fmla="*/ 474830 w 1429781"/>
                <a:gd name="connsiteY196" fmla="*/ 215400 h 283211"/>
                <a:gd name="connsiteX197" fmla="*/ 522446 w 1429781"/>
                <a:gd name="connsiteY197" fmla="*/ 215400 h 283211"/>
                <a:gd name="connsiteX198" fmla="*/ 522446 w 1429781"/>
                <a:gd name="connsiteY198" fmla="*/ 122326 h 283211"/>
                <a:gd name="connsiteX199" fmla="*/ 506574 w 1429781"/>
                <a:gd name="connsiteY199" fmla="*/ 77119 h 283211"/>
                <a:gd name="connsiteX200" fmla="*/ 461604 w 1429781"/>
                <a:gd name="connsiteY200" fmla="*/ 61163 h 283211"/>
                <a:gd name="connsiteX201" fmla="*/ 162686 w 1429781"/>
                <a:gd name="connsiteY201" fmla="*/ 5319 h 283211"/>
                <a:gd name="connsiteX202" fmla="*/ 154750 w 1429781"/>
                <a:gd name="connsiteY202" fmla="*/ 1330 h 283211"/>
                <a:gd name="connsiteX203" fmla="*/ 145491 w 1429781"/>
                <a:gd name="connsiteY203" fmla="*/ 0 h 283211"/>
                <a:gd name="connsiteX204" fmla="*/ 136233 w 1429781"/>
                <a:gd name="connsiteY204" fmla="*/ 1330 h 283211"/>
                <a:gd name="connsiteX205" fmla="*/ 126974 w 1429781"/>
                <a:gd name="connsiteY205" fmla="*/ 5319 h 283211"/>
                <a:gd name="connsiteX206" fmla="*/ 120361 w 1429781"/>
                <a:gd name="connsiteY206" fmla="*/ 13296 h 283211"/>
                <a:gd name="connsiteX207" fmla="*/ 119038 w 1429781"/>
                <a:gd name="connsiteY207" fmla="*/ 22604 h 283211"/>
                <a:gd name="connsiteX208" fmla="*/ 120361 w 1429781"/>
                <a:gd name="connsiteY208" fmla="*/ 33241 h 283211"/>
                <a:gd name="connsiteX209" fmla="*/ 125651 w 1429781"/>
                <a:gd name="connsiteY209" fmla="*/ 41219 h 283211"/>
                <a:gd name="connsiteX210" fmla="*/ 133587 w 1429781"/>
                <a:gd name="connsiteY210" fmla="*/ 45207 h 283211"/>
                <a:gd name="connsiteX211" fmla="*/ 142846 w 1429781"/>
                <a:gd name="connsiteY211" fmla="*/ 46537 h 283211"/>
                <a:gd name="connsiteX212" fmla="*/ 152104 w 1429781"/>
                <a:gd name="connsiteY212" fmla="*/ 45207 h 283211"/>
                <a:gd name="connsiteX213" fmla="*/ 160040 w 1429781"/>
                <a:gd name="connsiteY213" fmla="*/ 41219 h 283211"/>
                <a:gd name="connsiteX214" fmla="*/ 165331 w 1429781"/>
                <a:gd name="connsiteY214" fmla="*/ 33241 h 283211"/>
                <a:gd name="connsiteX215" fmla="*/ 167976 w 1429781"/>
                <a:gd name="connsiteY215" fmla="*/ 22604 h 283211"/>
                <a:gd name="connsiteX216" fmla="*/ 165331 w 1429781"/>
                <a:gd name="connsiteY216" fmla="*/ 11967 h 283211"/>
                <a:gd name="connsiteX217" fmla="*/ 162686 w 1429781"/>
                <a:gd name="connsiteY217" fmla="*/ 5319 h 2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429781" h="283211">
                  <a:moveTo>
                    <a:pt x="863688" y="61163"/>
                  </a:moveTo>
                  <a:cubicBezTo>
                    <a:pt x="853107" y="61163"/>
                    <a:pt x="843849" y="62493"/>
                    <a:pt x="834590" y="66482"/>
                  </a:cubicBezTo>
                  <a:cubicBezTo>
                    <a:pt x="825332" y="70470"/>
                    <a:pt x="817396" y="75789"/>
                    <a:pt x="810783" y="82437"/>
                  </a:cubicBezTo>
                  <a:cubicBezTo>
                    <a:pt x="809460" y="79778"/>
                    <a:pt x="806815" y="77119"/>
                    <a:pt x="804169" y="75789"/>
                  </a:cubicBezTo>
                  <a:cubicBezTo>
                    <a:pt x="801524" y="73130"/>
                    <a:pt x="797556" y="70470"/>
                    <a:pt x="794911" y="69141"/>
                  </a:cubicBezTo>
                  <a:cubicBezTo>
                    <a:pt x="790943" y="66482"/>
                    <a:pt x="786975" y="65152"/>
                    <a:pt x="781684" y="63822"/>
                  </a:cubicBezTo>
                  <a:cubicBezTo>
                    <a:pt x="776394" y="62493"/>
                    <a:pt x="771103" y="62493"/>
                    <a:pt x="764490" y="62493"/>
                  </a:cubicBezTo>
                  <a:cubicBezTo>
                    <a:pt x="753909" y="62493"/>
                    <a:pt x="745973" y="63822"/>
                    <a:pt x="738037" y="67811"/>
                  </a:cubicBezTo>
                  <a:cubicBezTo>
                    <a:pt x="730101" y="71800"/>
                    <a:pt x="724811" y="77119"/>
                    <a:pt x="719520" y="82437"/>
                  </a:cubicBezTo>
                  <a:lnTo>
                    <a:pt x="718197" y="65152"/>
                  </a:lnTo>
                  <a:lnTo>
                    <a:pt x="671905" y="65152"/>
                  </a:lnTo>
                  <a:lnTo>
                    <a:pt x="671905" y="216730"/>
                  </a:lnTo>
                  <a:lnTo>
                    <a:pt x="719520" y="216730"/>
                  </a:lnTo>
                  <a:lnTo>
                    <a:pt x="719520" y="135622"/>
                  </a:lnTo>
                  <a:cubicBezTo>
                    <a:pt x="719520" y="126315"/>
                    <a:pt x="722165" y="118337"/>
                    <a:pt x="727456" y="111689"/>
                  </a:cubicBezTo>
                  <a:cubicBezTo>
                    <a:pt x="732746" y="105041"/>
                    <a:pt x="740682" y="102382"/>
                    <a:pt x="749941" y="102382"/>
                  </a:cubicBezTo>
                  <a:cubicBezTo>
                    <a:pt x="757877" y="102382"/>
                    <a:pt x="764490" y="105041"/>
                    <a:pt x="768458" y="110359"/>
                  </a:cubicBezTo>
                  <a:cubicBezTo>
                    <a:pt x="772426" y="115678"/>
                    <a:pt x="775071" y="122326"/>
                    <a:pt x="775071" y="131633"/>
                  </a:cubicBezTo>
                  <a:lnTo>
                    <a:pt x="775071" y="218059"/>
                  </a:lnTo>
                  <a:lnTo>
                    <a:pt x="821364" y="218059"/>
                  </a:lnTo>
                  <a:lnTo>
                    <a:pt x="821364" y="136952"/>
                  </a:lnTo>
                  <a:cubicBezTo>
                    <a:pt x="821364" y="127645"/>
                    <a:pt x="824009" y="119667"/>
                    <a:pt x="829300" y="113019"/>
                  </a:cubicBezTo>
                  <a:cubicBezTo>
                    <a:pt x="834590" y="106370"/>
                    <a:pt x="842526" y="103711"/>
                    <a:pt x="851785" y="103711"/>
                  </a:cubicBezTo>
                  <a:cubicBezTo>
                    <a:pt x="859721" y="103711"/>
                    <a:pt x="866334" y="106370"/>
                    <a:pt x="870302" y="111689"/>
                  </a:cubicBezTo>
                  <a:cubicBezTo>
                    <a:pt x="874270" y="117008"/>
                    <a:pt x="876915" y="123656"/>
                    <a:pt x="876915" y="132963"/>
                  </a:cubicBezTo>
                  <a:lnTo>
                    <a:pt x="876915" y="219389"/>
                  </a:lnTo>
                  <a:lnTo>
                    <a:pt x="924530" y="219389"/>
                  </a:lnTo>
                  <a:lnTo>
                    <a:pt x="924530" y="126315"/>
                  </a:lnTo>
                  <a:cubicBezTo>
                    <a:pt x="924530" y="107700"/>
                    <a:pt x="919240" y="93074"/>
                    <a:pt x="908658" y="81107"/>
                  </a:cubicBezTo>
                  <a:cubicBezTo>
                    <a:pt x="898077" y="66482"/>
                    <a:pt x="883528" y="61163"/>
                    <a:pt x="863688" y="61163"/>
                  </a:cubicBezTo>
                  <a:moveTo>
                    <a:pt x="1059440" y="154237"/>
                  </a:moveTo>
                  <a:cubicBezTo>
                    <a:pt x="1058118" y="159556"/>
                    <a:pt x="1055472" y="163545"/>
                    <a:pt x="1052827" y="167533"/>
                  </a:cubicBezTo>
                  <a:cubicBezTo>
                    <a:pt x="1050182" y="171522"/>
                    <a:pt x="1046214" y="174182"/>
                    <a:pt x="1040923" y="176841"/>
                  </a:cubicBezTo>
                  <a:cubicBezTo>
                    <a:pt x="1035633" y="179500"/>
                    <a:pt x="1030342" y="180830"/>
                    <a:pt x="1025051" y="180830"/>
                  </a:cubicBezTo>
                  <a:cubicBezTo>
                    <a:pt x="1018438" y="180830"/>
                    <a:pt x="1013148" y="179500"/>
                    <a:pt x="1009180" y="176841"/>
                  </a:cubicBezTo>
                  <a:cubicBezTo>
                    <a:pt x="1003889" y="174182"/>
                    <a:pt x="999921" y="171522"/>
                    <a:pt x="997276" y="167533"/>
                  </a:cubicBezTo>
                  <a:cubicBezTo>
                    <a:pt x="994630" y="163545"/>
                    <a:pt x="991985" y="159556"/>
                    <a:pt x="990663" y="154237"/>
                  </a:cubicBezTo>
                  <a:cubicBezTo>
                    <a:pt x="989340" y="148919"/>
                    <a:pt x="988017" y="144930"/>
                    <a:pt x="988017" y="139611"/>
                  </a:cubicBezTo>
                  <a:cubicBezTo>
                    <a:pt x="988017" y="134293"/>
                    <a:pt x="989340" y="128974"/>
                    <a:pt x="990663" y="124985"/>
                  </a:cubicBezTo>
                  <a:cubicBezTo>
                    <a:pt x="991985" y="119667"/>
                    <a:pt x="994630" y="115678"/>
                    <a:pt x="997276" y="111689"/>
                  </a:cubicBezTo>
                  <a:cubicBezTo>
                    <a:pt x="999921" y="107700"/>
                    <a:pt x="1003889" y="105041"/>
                    <a:pt x="1009180" y="102382"/>
                  </a:cubicBezTo>
                  <a:cubicBezTo>
                    <a:pt x="1014470" y="99722"/>
                    <a:pt x="1019761" y="98393"/>
                    <a:pt x="1025051" y="98393"/>
                  </a:cubicBezTo>
                  <a:cubicBezTo>
                    <a:pt x="1031665" y="98393"/>
                    <a:pt x="1036955" y="99722"/>
                    <a:pt x="1040923" y="102382"/>
                  </a:cubicBezTo>
                  <a:cubicBezTo>
                    <a:pt x="1046214" y="105041"/>
                    <a:pt x="1048859" y="107700"/>
                    <a:pt x="1052827" y="111689"/>
                  </a:cubicBezTo>
                  <a:cubicBezTo>
                    <a:pt x="1055472" y="115678"/>
                    <a:pt x="1058118" y="119667"/>
                    <a:pt x="1059440" y="124985"/>
                  </a:cubicBezTo>
                  <a:cubicBezTo>
                    <a:pt x="1060763" y="130304"/>
                    <a:pt x="1062086" y="134293"/>
                    <a:pt x="1062086" y="139611"/>
                  </a:cubicBezTo>
                  <a:cubicBezTo>
                    <a:pt x="1062086" y="144930"/>
                    <a:pt x="1060763" y="148919"/>
                    <a:pt x="1059440" y="154237"/>
                  </a:cubicBezTo>
                  <a:moveTo>
                    <a:pt x="1084571" y="82437"/>
                  </a:moveTo>
                  <a:cubicBezTo>
                    <a:pt x="1076635" y="75789"/>
                    <a:pt x="1068699" y="69141"/>
                    <a:pt x="1058118" y="65152"/>
                  </a:cubicBezTo>
                  <a:cubicBezTo>
                    <a:pt x="1047536" y="61163"/>
                    <a:pt x="1036955" y="58504"/>
                    <a:pt x="1023729" y="58504"/>
                  </a:cubicBezTo>
                  <a:cubicBezTo>
                    <a:pt x="1010502" y="58504"/>
                    <a:pt x="999921" y="61163"/>
                    <a:pt x="989340" y="65152"/>
                  </a:cubicBezTo>
                  <a:cubicBezTo>
                    <a:pt x="978759" y="69141"/>
                    <a:pt x="970823" y="74459"/>
                    <a:pt x="962887" y="82437"/>
                  </a:cubicBezTo>
                  <a:cubicBezTo>
                    <a:pt x="954951" y="89085"/>
                    <a:pt x="949661" y="98393"/>
                    <a:pt x="945693" y="107700"/>
                  </a:cubicBezTo>
                  <a:cubicBezTo>
                    <a:pt x="941725" y="117008"/>
                    <a:pt x="939079" y="127645"/>
                    <a:pt x="939079" y="139611"/>
                  </a:cubicBezTo>
                  <a:cubicBezTo>
                    <a:pt x="939079" y="150248"/>
                    <a:pt x="941725" y="160885"/>
                    <a:pt x="945693" y="171522"/>
                  </a:cubicBezTo>
                  <a:cubicBezTo>
                    <a:pt x="949661" y="180830"/>
                    <a:pt x="954951" y="190137"/>
                    <a:pt x="962887" y="196785"/>
                  </a:cubicBezTo>
                  <a:cubicBezTo>
                    <a:pt x="970823" y="203434"/>
                    <a:pt x="978759" y="210082"/>
                    <a:pt x="989340" y="214071"/>
                  </a:cubicBezTo>
                  <a:cubicBezTo>
                    <a:pt x="999921" y="218059"/>
                    <a:pt x="1010502" y="220719"/>
                    <a:pt x="1023729" y="220719"/>
                  </a:cubicBezTo>
                  <a:cubicBezTo>
                    <a:pt x="1036955" y="220719"/>
                    <a:pt x="1047536" y="218059"/>
                    <a:pt x="1058118" y="214071"/>
                  </a:cubicBezTo>
                  <a:cubicBezTo>
                    <a:pt x="1068699" y="210082"/>
                    <a:pt x="1076635" y="203434"/>
                    <a:pt x="1084571" y="196785"/>
                  </a:cubicBezTo>
                  <a:cubicBezTo>
                    <a:pt x="1092506" y="190137"/>
                    <a:pt x="1097797" y="180830"/>
                    <a:pt x="1101765" y="171522"/>
                  </a:cubicBezTo>
                  <a:cubicBezTo>
                    <a:pt x="1105733" y="162215"/>
                    <a:pt x="1108378" y="151578"/>
                    <a:pt x="1108378" y="139611"/>
                  </a:cubicBezTo>
                  <a:cubicBezTo>
                    <a:pt x="1108378" y="128974"/>
                    <a:pt x="1105733" y="118337"/>
                    <a:pt x="1101765" y="107700"/>
                  </a:cubicBezTo>
                  <a:cubicBezTo>
                    <a:pt x="1097797" y="98393"/>
                    <a:pt x="1092506" y="89085"/>
                    <a:pt x="1084571" y="82437"/>
                  </a:cubicBezTo>
                  <a:moveTo>
                    <a:pt x="1227416" y="63822"/>
                  </a:moveTo>
                  <a:lnTo>
                    <a:pt x="1191705" y="163545"/>
                  </a:lnTo>
                  <a:lnTo>
                    <a:pt x="1154671" y="63822"/>
                  </a:lnTo>
                  <a:lnTo>
                    <a:pt x="1101765" y="63822"/>
                  </a:lnTo>
                  <a:lnTo>
                    <a:pt x="1167897" y="215400"/>
                  </a:lnTo>
                  <a:lnTo>
                    <a:pt x="1212867" y="215400"/>
                  </a:lnTo>
                  <a:lnTo>
                    <a:pt x="1280322" y="63822"/>
                  </a:lnTo>
                  <a:lnTo>
                    <a:pt x="1227416" y="63822"/>
                  </a:lnTo>
                  <a:close/>
                  <a:moveTo>
                    <a:pt x="1318679" y="123656"/>
                  </a:moveTo>
                  <a:cubicBezTo>
                    <a:pt x="1318679" y="120996"/>
                    <a:pt x="1320002" y="117008"/>
                    <a:pt x="1321324" y="114348"/>
                  </a:cubicBezTo>
                  <a:cubicBezTo>
                    <a:pt x="1322647" y="110359"/>
                    <a:pt x="1325292" y="107700"/>
                    <a:pt x="1327938" y="105041"/>
                  </a:cubicBezTo>
                  <a:cubicBezTo>
                    <a:pt x="1330583" y="102382"/>
                    <a:pt x="1334551" y="99722"/>
                    <a:pt x="1338519" y="98393"/>
                  </a:cubicBezTo>
                  <a:cubicBezTo>
                    <a:pt x="1342487" y="97063"/>
                    <a:pt x="1347777" y="95733"/>
                    <a:pt x="1353068" y="95733"/>
                  </a:cubicBezTo>
                  <a:cubicBezTo>
                    <a:pt x="1358358" y="95733"/>
                    <a:pt x="1363649" y="97063"/>
                    <a:pt x="1367617" y="98393"/>
                  </a:cubicBezTo>
                  <a:cubicBezTo>
                    <a:pt x="1371585" y="99722"/>
                    <a:pt x="1375553" y="102382"/>
                    <a:pt x="1378198" y="105041"/>
                  </a:cubicBezTo>
                  <a:cubicBezTo>
                    <a:pt x="1380843" y="107700"/>
                    <a:pt x="1383489" y="110359"/>
                    <a:pt x="1384811" y="114348"/>
                  </a:cubicBezTo>
                  <a:cubicBezTo>
                    <a:pt x="1386134" y="118337"/>
                    <a:pt x="1387457" y="120996"/>
                    <a:pt x="1387457" y="123656"/>
                  </a:cubicBezTo>
                  <a:lnTo>
                    <a:pt x="1318679" y="123656"/>
                  </a:lnTo>
                  <a:close/>
                  <a:moveTo>
                    <a:pt x="1429781" y="144930"/>
                  </a:moveTo>
                  <a:cubicBezTo>
                    <a:pt x="1429781" y="131633"/>
                    <a:pt x="1428459" y="120996"/>
                    <a:pt x="1424491" y="110359"/>
                  </a:cubicBezTo>
                  <a:cubicBezTo>
                    <a:pt x="1420523" y="99722"/>
                    <a:pt x="1416555" y="90415"/>
                    <a:pt x="1409942" y="82437"/>
                  </a:cubicBezTo>
                  <a:cubicBezTo>
                    <a:pt x="1403328" y="74459"/>
                    <a:pt x="1395393" y="69141"/>
                    <a:pt x="1386134" y="65152"/>
                  </a:cubicBezTo>
                  <a:cubicBezTo>
                    <a:pt x="1376875" y="61163"/>
                    <a:pt x="1364972" y="58504"/>
                    <a:pt x="1353068" y="58504"/>
                  </a:cubicBezTo>
                  <a:cubicBezTo>
                    <a:pt x="1339841" y="58504"/>
                    <a:pt x="1329260" y="61163"/>
                    <a:pt x="1318679" y="65152"/>
                  </a:cubicBezTo>
                  <a:cubicBezTo>
                    <a:pt x="1308098" y="69141"/>
                    <a:pt x="1300162" y="75789"/>
                    <a:pt x="1293549" y="82437"/>
                  </a:cubicBezTo>
                  <a:cubicBezTo>
                    <a:pt x="1286936" y="89085"/>
                    <a:pt x="1281645" y="98393"/>
                    <a:pt x="1277677" y="107700"/>
                  </a:cubicBezTo>
                  <a:cubicBezTo>
                    <a:pt x="1273709" y="117008"/>
                    <a:pt x="1272386" y="127645"/>
                    <a:pt x="1272386" y="138282"/>
                  </a:cubicBezTo>
                  <a:cubicBezTo>
                    <a:pt x="1272386" y="150248"/>
                    <a:pt x="1273709" y="160885"/>
                    <a:pt x="1277677" y="171522"/>
                  </a:cubicBezTo>
                  <a:cubicBezTo>
                    <a:pt x="1281645" y="182159"/>
                    <a:pt x="1286936" y="190137"/>
                    <a:pt x="1294871" y="196785"/>
                  </a:cubicBezTo>
                  <a:cubicBezTo>
                    <a:pt x="1302807" y="203434"/>
                    <a:pt x="1310743" y="208752"/>
                    <a:pt x="1321324" y="212741"/>
                  </a:cubicBezTo>
                  <a:cubicBezTo>
                    <a:pt x="1331905" y="216730"/>
                    <a:pt x="1343809" y="218059"/>
                    <a:pt x="1357036" y="218059"/>
                  </a:cubicBezTo>
                  <a:cubicBezTo>
                    <a:pt x="1367617" y="218059"/>
                    <a:pt x="1375553" y="216730"/>
                    <a:pt x="1383489" y="215400"/>
                  </a:cubicBezTo>
                  <a:cubicBezTo>
                    <a:pt x="1391425" y="214071"/>
                    <a:pt x="1398038" y="211411"/>
                    <a:pt x="1403328" y="208752"/>
                  </a:cubicBezTo>
                  <a:cubicBezTo>
                    <a:pt x="1408619" y="206093"/>
                    <a:pt x="1413910" y="203434"/>
                    <a:pt x="1416555" y="202104"/>
                  </a:cubicBezTo>
                  <a:cubicBezTo>
                    <a:pt x="1420523" y="199445"/>
                    <a:pt x="1423168" y="198115"/>
                    <a:pt x="1424491" y="196785"/>
                  </a:cubicBezTo>
                  <a:lnTo>
                    <a:pt x="1404651" y="167533"/>
                  </a:lnTo>
                  <a:cubicBezTo>
                    <a:pt x="1400683" y="170193"/>
                    <a:pt x="1395393" y="172852"/>
                    <a:pt x="1387457" y="176841"/>
                  </a:cubicBezTo>
                  <a:cubicBezTo>
                    <a:pt x="1379521" y="180830"/>
                    <a:pt x="1370262" y="182159"/>
                    <a:pt x="1357036" y="182159"/>
                  </a:cubicBezTo>
                  <a:cubicBezTo>
                    <a:pt x="1343809" y="182159"/>
                    <a:pt x="1334551" y="179500"/>
                    <a:pt x="1326615" y="172852"/>
                  </a:cubicBezTo>
                  <a:cubicBezTo>
                    <a:pt x="1320002" y="166204"/>
                    <a:pt x="1316034" y="159556"/>
                    <a:pt x="1316034" y="151578"/>
                  </a:cubicBezTo>
                  <a:lnTo>
                    <a:pt x="1427136" y="151578"/>
                  </a:lnTo>
                  <a:lnTo>
                    <a:pt x="1427136" y="144930"/>
                  </a:lnTo>
                  <a:close/>
                  <a:moveTo>
                    <a:pt x="633548" y="180830"/>
                  </a:moveTo>
                  <a:cubicBezTo>
                    <a:pt x="629580" y="182159"/>
                    <a:pt x="625612" y="183489"/>
                    <a:pt x="620321" y="183489"/>
                  </a:cubicBezTo>
                  <a:cubicBezTo>
                    <a:pt x="613708" y="183489"/>
                    <a:pt x="609740" y="182159"/>
                    <a:pt x="605772" y="178171"/>
                  </a:cubicBezTo>
                  <a:cubicBezTo>
                    <a:pt x="603127" y="174182"/>
                    <a:pt x="601804" y="168863"/>
                    <a:pt x="601804" y="160885"/>
                  </a:cubicBezTo>
                  <a:lnTo>
                    <a:pt x="601804" y="101052"/>
                  </a:lnTo>
                  <a:lnTo>
                    <a:pt x="641484" y="101052"/>
                  </a:lnTo>
                  <a:lnTo>
                    <a:pt x="641484" y="63822"/>
                  </a:lnTo>
                  <a:lnTo>
                    <a:pt x="601804" y="63822"/>
                  </a:lnTo>
                  <a:lnTo>
                    <a:pt x="601804" y="18615"/>
                  </a:lnTo>
                  <a:lnTo>
                    <a:pt x="555512" y="18615"/>
                  </a:lnTo>
                  <a:lnTo>
                    <a:pt x="555512" y="63822"/>
                  </a:lnTo>
                  <a:lnTo>
                    <a:pt x="530381" y="63822"/>
                  </a:lnTo>
                  <a:lnTo>
                    <a:pt x="530381" y="99722"/>
                  </a:lnTo>
                  <a:lnTo>
                    <a:pt x="555512" y="99722"/>
                  </a:lnTo>
                  <a:lnTo>
                    <a:pt x="555512" y="156896"/>
                  </a:lnTo>
                  <a:cubicBezTo>
                    <a:pt x="555512" y="166204"/>
                    <a:pt x="556834" y="175511"/>
                    <a:pt x="558157" y="182159"/>
                  </a:cubicBezTo>
                  <a:cubicBezTo>
                    <a:pt x="560802" y="190137"/>
                    <a:pt x="563448" y="196785"/>
                    <a:pt x="568738" y="202104"/>
                  </a:cubicBezTo>
                  <a:cubicBezTo>
                    <a:pt x="574029" y="207422"/>
                    <a:pt x="579319" y="211411"/>
                    <a:pt x="587255" y="215400"/>
                  </a:cubicBezTo>
                  <a:cubicBezTo>
                    <a:pt x="595191" y="218059"/>
                    <a:pt x="604450" y="220719"/>
                    <a:pt x="615031" y="220719"/>
                  </a:cubicBezTo>
                  <a:cubicBezTo>
                    <a:pt x="630903" y="220719"/>
                    <a:pt x="645452" y="215400"/>
                    <a:pt x="660001" y="206093"/>
                  </a:cubicBezTo>
                  <a:lnTo>
                    <a:pt x="645452" y="174182"/>
                  </a:lnTo>
                  <a:cubicBezTo>
                    <a:pt x="641484" y="176841"/>
                    <a:pt x="637516" y="179500"/>
                    <a:pt x="633548" y="180830"/>
                  </a:cubicBezTo>
                  <a:moveTo>
                    <a:pt x="91263" y="61163"/>
                  </a:moveTo>
                  <a:cubicBezTo>
                    <a:pt x="80681" y="61163"/>
                    <a:pt x="71423" y="63822"/>
                    <a:pt x="64810" y="67811"/>
                  </a:cubicBezTo>
                  <a:cubicBezTo>
                    <a:pt x="58196" y="73130"/>
                    <a:pt x="52906" y="77119"/>
                    <a:pt x="48938" y="82437"/>
                  </a:cubicBezTo>
                  <a:lnTo>
                    <a:pt x="46293" y="63822"/>
                  </a:lnTo>
                  <a:lnTo>
                    <a:pt x="0" y="63822"/>
                  </a:lnTo>
                  <a:lnTo>
                    <a:pt x="0" y="215400"/>
                  </a:lnTo>
                  <a:lnTo>
                    <a:pt x="47615" y="215400"/>
                  </a:lnTo>
                  <a:lnTo>
                    <a:pt x="47615" y="140941"/>
                  </a:lnTo>
                  <a:cubicBezTo>
                    <a:pt x="47615" y="128974"/>
                    <a:pt x="51583" y="119667"/>
                    <a:pt x="58196" y="113019"/>
                  </a:cubicBezTo>
                  <a:cubicBezTo>
                    <a:pt x="64810" y="106370"/>
                    <a:pt x="74068" y="103711"/>
                    <a:pt x="85972" y="103711"/>
                  </a:cubicBezTo>
                  <a:cubicBezTo>
                    <a:pt x="91263" y="103711"/>
                    <a:pt x="96553" y="103711"/>
                    <a:pt x="100521" y="105041"/>
                  </a:cubicBezTo>
                  <a:lnTo>
                    <a:pt x="108457" y="63822"/>
                  </a:lnTo>
                  <a:cubicBezTo>
                    <a:pt x="105812" y="62493"/>
                    <a:pt x="104489" y="62493"/>
                    <a:pt x="101844" y="62493"/>
                  </a:cubicBezTo>
                  <a:cubicBezTo>
                    <a:pt x="99199" y="61163"/>
                    <a:pt x="95231" y="61163"/>
                    <a:pt x="91263" y="61163"/>
                  </a:cubicBezTo>
                  <a:moveTo>
                    <a:pt x="120361" y="215400"/>
                  </a:moveTo>
                  <a:lnTo>
                    <a:pt x="167976" y="215400"/>
                  </a:lnTo>
                  <a:lnTo>
                    <a:pt x="167976" y="63822"/>
                  </a:lnTo>
                  <a:lnTo>
                    <a:pt x="120361" y="63822"/>
                  </a:lnTo>
                  <a:lnTo>
                    <a:pt x="120361" y="215400"/>
                  </a:lnTo>
                  <a:close/>
                  <a:moveTo>
                    <a:pt x="296273" y="147589"/>
                  </a:moveTo>
                  <a:cubicBezTo>
                    <a:pt x="296273" y="156896"/>
                    <a:pt x="293628" y="164874"/>
                    <a:pt x="288337" y="168863"/>
                  </a:cubicBezTo>
                  <a:cubicBezTo>
                    <a:pt x="283046" y="172852"/>
                    <a:pt x="275111" y="175511"/>
                    <a:pt x="265852" y="175511"/>
                  </a:cubicBezTo>
                  <a:cubicBezTo>
                    <a:pt x="255271" y="175511"/>
                    <a:pt x="247335" y="172852"/>
                    <a:pt x="242044" y="166204"/>
                  </a:cubicBezTo>
                  <a:cubicBezTo>
                    <a:pt x="236754" y="159556"/>
                    <a:pt x="234109" y="151578"/>
                    <a:pt x="234109" y="139611"/>
                  </a:cubicBezTo>
                  <a:cubicBezTo>
                    <a:pt x="234109" y="134293"/>
                    <a:pt x="235431" y="128974"/>
                    <a:pt x="236754" y="123656"/>
                  </a:cubicBezTo>
                  <a:cubicBezTo>
                    <a:pt x="238076" y="118337"/>
                    <a:pt x="240722" y="114348"/>
                    <a:pt x="244690" y="110359"/>
                  </a:cubicBezTo>
                  <a:cubicBezTo>
                    <a:pt x="248658" y="106370"/>
                    <a:pt x="252626" y="103711"/>
                    <a:pt x="257916" y="101052"/>
                  </a:cubicBezTo>
                  <a:cubicBezTo>
                    <a:pt x="263207" y="98393"/>
                    <a:pt x="268497" y="97063"/>
                    <a:pt x="276433" y="97063"/>
                  </a:cubicBezTo>
                  <a:cubicBezTo>
                    <a:pt x="281724" y="97063"/>
                    <a:pt x="285692" y="97063"/>
                    <a:pt x="288337" y="98393"/>
                  </a:cubicBezTo>
                  <a:cubicBezTo>
                    <a:pt x="290982" y="98393"/>
                    <a:pt x="294950" y="99722"/>
                    <a:pt x="297596" y="101052"/>
                  </a:cubicBezTo>
                  <a:lnTo>
                    <a:pt x="297596" y="147589"/>
                  </a:lnTo>
                  <a:close/>
                  <a:moveTo>
                    <a:pt x="275111" y="61163"/>
                  </a:moveTo>
                  <a:cubicBezTo>
                    <a:pt x="261884" y="61163"/>
                    <a:pt x="249980" y="62493"/>
                    <a:pt x="238076" y="66482"/>
                  </a:cubicBezTo>
                  <a:cubicBezTo>
                    <a:pt x="227495" y="70470"/>
                    <a:pt x="218237" y="75789"/>
                    <a:pt x="210301" y="82437"/>
                  </a:cubicBezTo>
                  <a:cubicBezTo>
                    <a:pt x="202365" y="89085"/>
                    <a:pt x="195752" y="98393"/>
                    <a:pt x="191784" y="107700"/>
                  </a:cubicBezTo>
                  <a:cubicBezTo>
                    <a:pt x="187816" y="118337"/>
                    <a:pt x="185171" y="128974"/>
                    <a:pt x="185171" y="140941"/>
                  </a:cubicBezTo>
                  <a:cubicBezTo>
                    <a:pt x="185171" y="151578"/>
                    <a:pt x="186493" y="160885"/>
                    <a:pt x="190461" y="170193"/>
                  </a:cubicBezTo>
                  <a:cubicBezTo>
                    <a:pt x="193106" y="179500"/>
                    <a:pt x="198397" y="186148"/>
                    <a:pt x="203688" y="192796"/>
                  </a:cubicBezTo>
                  <a:cubicBezTo>
                    <a:pt x="210301" y="199445"/>
                    <a:pt x="216914" y="204763"/>
                    <a:pt x="226173" y="207422"/>
                  </a:cubicBezTo>
                  <a:cubicBezTo>
                    <a:pt x="235431" y="211411"/>
                    <a:pt x="244690" y="212741"/>
                    <a:pt x="256593" y="212741"/>
                  </a:cubicBezTo>
                  <a:cubicBezTo>
                    <a:pt x="273788" y="212741"/>
                    <a:pt x="287014" y="208752"/>
                    <a:pt x="296273" y="200774"/>
                  </a:cubicBezTo>
                  <a:lnTo>
                    <a:pt x="296273" y="211411"/>
                  </a:lnTo>
                  <a:cubicBezTo>
                    <a:pt x="296273" y="222048"/>
                    <a:pt x="293628" y="231356"/>
                    <a:pt x="287014" y="236674"/>
                  </a:cubicBezTo>
                  <a:cubicBezTo>
                    <a:pt x="280401" y="241993"/>
                    <a:pt x="272465" y="244652"/>
                    <a:pt x="261884" y="244652"/>
                  </a:cubicBezTo>
                  <a:cubicBezTo>
                    <a:pt x="253948" y="244652"/>
                    <a:pt x="246012" y="243322"/>
                    <a:pt x="239399" y="241993"/>
                  </a:cubicBezTo>
                  <a:cubicBezTo>
                    <a:pt x="232786" y="239334"/>
                    <a:pt x="226173" y="236674"/>
                    <a:pt x="219559" y="234015"/>
                  </a:cubicBezTo>
                  <a:lnTo>
                    <a:pt x="198397" y="267256"/>
                  </a:lnTo>
                  <a:cubicBezTo>
                    <a:pt x="207656" y="272574"/>
                    <a:pt x="216914" y="276563"/>
                    <a:pt x="227495" y="279222"/>
                  </a:cubicBezTo>
                  <a:cubicBezTo>
                    <a:pt x="238076" y="281882"/>
                    <a:pt x="249980" y="283211"/>
                    <a:pt x="264529" y="283211"/>
                  </a:cubicBezTo>
                  <a:cubicBezTo>
                    <a:pt x="289660" y="283211"/>
                    <a:pt x="308177" y="277893"/>
                    <a:pt x="322726" y="265926"/>
                  </a:cubicBezTo>
                  <a:cubicBezTo>
                    <a:pt x="337275" y="253959"/>
                    <a:pt x="343888" y="235345"/>
                    <a:pt x="343888" y="210082"/>
                  </a:cubicBezTo>
                  <a:lnTo>
                    <a:pt x="343888" y="71800"/>
                  </a:lnTo>
                  <a:cubicBezTo>
                    <a:pt x="334630" y="69141"/>
                    <a:pt x="324049" y="66482"/>
                    <a:pt x="312145" y="63822"/>
                  </a:cubicBezTo>
                  <a:cubicBezTo>
                    <a:pt x="300241" y="62493"/>
                    <a:pt x="288337" y="61163"/>
                    <a:pt x="275111" y="61163"/>
                  </a:cubicBezTo>
                  <a:moveTo>
                    <a:pt x="461604" y="61163"/>
                  </a:moveTo>
                  <a:cubicBezTo>
                    <a:pt x="452345" y="61163"/>
                    <a:pt x="444409" y="62493"/>
                    <a:pt x="436473" y="66482"/>
                  </a:cubicBezTo>
                  <a:cubicBezTo>
                    <a:pt x="428538" y="69141"/>
                    <a:pt x="421924" y="74459"/>
                    <a:pt x="416634" y="79778"/>
                  </a:cubicBezTo>
                  <a:lnTo>
                    <a:pt x="416634" y="0"/>
                  </a:lnTo>
                  <a:lnTo>
                    <a:pt x="369018" y="0"/>
                  </a:lnTo>
                  <a:lnTo>
                    <a:pt x="369018" y="215400"/>
                  </a:lnTo>
                  <a:lnTo>
                    <a:pt x="416634" y="215400"/>
                  </a:lnTo>
                  <a:lnTo>
                    <a:pt x="416634" y="134293"/>
                  </a:lnTo>
                  <a:cubicBezTo>
                    <a:pt x="416634" y="130304"/>
                    <a:pt x="417956" y="124985"/>
                    <a:pt x="419279" y="120996"/>
                  </a:cubicBezTo>
                  <a:cubicBezTo>
                    <a:pt x="420602" y="117008"/>
                    <a:pt x="423247" y="113019"/>
                    <a:pt x="425892" y="110359"/>
                  </a:cubicBezTo>
                  <a:cubicBezTo>
                    <a:pt x="428538" y="107700"/>
                    <a:pt x="432506" y="105041"/>
                    <a:pt x="436473" y="103711"/>
                  </a:cubicBezTo>
                  <a:cubicBezTo>
                    <a:pt x="440441" y="102382"/>
                    <a:pt x="444409" y="101052"/>
                    <a:pt x="449700" y="101052"/>
                  </a:cubicBezTo>
                  <a:cubicBezTo>
                    <a:pt x="457636" y="101052"/>
                    <a:pt x="464249" y="103711"/>
                    <a:pt x="468217" y="109030"/>
                  </a:cubicBezTo>
                  <a:cubicBezTo>
                    <a:pt x="473508" y="114348"/>
                    <a:pt x="474830" y="120996"/>
                    <a:pt x="474830" y="128974"/>
                  </a:cubicBezTo>
                  <a:lnTo>
                    <a:pt x="474830" y="215400"/>
                  </a:lnTo>
                  <a:lnTo>
                    <a:pt x="522446" y="215400"/>
                  </a:lnTo>
                  <a:lnTo>
                    <a:pt x="522446" y="122326"/>
                  </a:lnTo>
                  <a:cubicBezTo>
                    <a:pt x="522446" y="102382"/>
                    <a:pt x="517155" y="86426"/>
                    <a:pt x="506574" y="77119"/>
                  </a:cubicBezTo>
                  <a:cubicBezTo>
                    <a:pt x="494670" y="65152"/>
                    <a:pt x="480121" y="61163"/>
                    <a:pt x="461604" y="61163"/>
                  </a:cubicBezTo>
                  <a:moveTo>
                    <a:pt x="162686" y="5319"/>
                  </a:moveTo>
                  <a:cubicBezTo>
                    <a:pt x="160040" y="2659"/>
                    <a:pt x="157395" y="1330"/>
                    <a:pt x="154750" y="1330"/>
                  </a:cubicBezTo>
                  <a:cubicBezTo>
                    <a:pt x="152104" y="0"/>
                    <a:pt x="148136" y="0"/>
                    <a:pt x="145491" y="0"/>
                  </a:cubicBezTo>
                  <a:cubicBezTo>
                    <a:pt x="142846" y="0"/>
                    <a:pt x="138878" y="0"/>
                    <a:pt x="136233" y="1330"/>
                  </a:cubicBezTo>
                  <a:cubicBezTo>
                    <a:pt x="132265" y="1330"/>
                    <a:pt x="129619" y="2659"/>
                    <a:pt x="126974" y="5319"/>
                  </a:cubicBezTo>
                  <a:cubicBezTo>
                    <a:pt x="124329" y="6648"/>
                    <a:pt x="121684" y="9307"/>
                    <a:pt x="120361" y="13296"/>
                  </a:cubicBezTo>
                  <a:cubicBezTo>
                    <a:pt x="119038" y="15956"/>
                    <a:pt x="119038" y="19944"/>
                    <a:pt x="119038" y="22604"/>
                  </a:cubicBezTo>
                  <a:cubicBezTo>
                    <a:pt x="119038" y="26593"/>
                    <a:pt x="119038" y="30582"/>
                    <a:pt x="120361" y="33241"/>
                  </a:cubicBezTo>
                  <a:cubicBezTo>
                    <a:pt x="121684" y="35900"/>
                    <a:pt x="124329" y="38559"/>
                    <a:pt x="125651" y="41219"/>
                  </a:cubicBezTo>
                  <a:cubicBezTo>
                    <a:pt x="128297" y="43878"/>
                    <a:pt x="130942" y="45207"/>
                    <a:pt x="133587" y="45207"/>
                  </a:cubicBezTo>
                  <a:cubicBezTo>
                    <a:pt x="136233" y="46537"/>
                    <a:pt x="140201" y="46537"/>
                    <a:pt x="142846" y="46537"/>
                  </a:cubicBezTo>
                  <a:cubicBezTo>
                    <a:pt x="145491" y="46537"/>
                    <a:pt x="149459" y="46537"/>
                    <a:pt x="152104" y="45207"/>
                  </a:cubicBezTo>
                  <a:cubicBezTo>
                    <a:pt x="154750" y="43878"/>
                    <a:pt x="157395" y="42548"/>
                    <a:pt x="160040" y="41219"/>
                  </a:cubicBezTo>
                  <a:cubicBezTo>
                    <a:pt x="162686" y="38559"/>
                    <a:pt x="164008" y="37230"/>
                    <a:pt x="165331" y="33241"/>
                  </a:cubicBezTo>
                  <a:cubicBezTo>
                    <a:pt x="166654" y="30582"/>
                    <a:pt x="167976" y="26593"/>
                    <a:pt x="167976" y="22604"/>
                  </a:cubicBezTo>
                  <a:cubicBezTo>
                    <a:pt x="167976" y="18615"/>
                    <a:pt x="166654" y="14626"/>
                    <a:pt x="165331" y="11967"/>
                  </a:cubicBezTo>
                  <a:cubicBezTo>
                    <a:pt x="166654" y="9307"/>
                    <a:pt x="164008" y="6648"/>
                    <a:pt x="162686" y="5319"/>
                  </a:cubicBezTo>
                </a:path>
              </a:pathLst>
            </a:custGeom>
            <a:solidFill>
              <a:srgbClr val="000332"/>
            </a:solidFill>
            <a:ln w="1317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BFA4CE1F-A6B6-3C4B-B072-7400E9E9E8EB}"/>
              </a:ext>
            </a:extLst>
          </p:cNvPr>
          <p:cNvSpPr txBox="1">
            <a:spLocks noGrp="1" noRot="1" noMove="1" noResize="1" noEditPoints="1" noAdjustHandles="1" noChangeArrowheads="1" noChangeShapeType="1"/>
          </p:cNvSpPr>
          <p:nvPr/>
        </p:nvSpPr>
        <p:spPr>
          <a:xfrm>
            <a:off x="6254750" y="400806"/>
            <a:ext cx="540770" cy="248145"/>
          </a:xfrm>
          <a:prstGeom prst="rect">
            <a:avLst/>
          </a:prstGeom>
          <a:noFill/>
        </p:spPr>
        <p:txBody>
          <a:bodyPr wrap="square">
            <a:spAutoFit/>
          </a:bodyPr>
          <a:lstStyle/>
          <a:p>
            <a:pPr marL="0" marR="0" lvl="0" indent="0" algn="r" defTabSz="457200" rtl="0" eaLnBrk="1" fontAlgn="auto" latinLnBrk="0" hangingPunct="1">
              <a:lnSpc>
                <a:spcPts val="1250"/>
              </a:lnSpc>
              <a:spcBef>
                <a:spcPts val="0"/>
              </a:spcBef>
              <a:spcAft>
                <a:spcPts val="0"/>
              </a:spcAft>
              <a:buClrTx/>
              <a:buSzTx/>
              <a:buFontTx/>
              <a:buNone/>
              <a:tabLst/>
              <a:defRPr/>
            </a:pPr>
            <a:r>
              <a:rPr kumimoji="0" lang="en-GB" sz="800" b="0" i="0" u="none" strike="noStrike" kern="1200" cap="none" spc="-10" normalizeH="0" baseline="0" noProof="0">
                <a:ln>
                  <a:noFill/>
                </a:ln>
                <a:solidFill>
                  <a:srgbClr val="000332"/>
                </a:solidFill>
                <a:effectLst/>
                <a:uLnTx/>
                <a:uFillTx/>
                <a:latin typeface="Albertross bold" panose="020B0803020203020204" pitchFamily="34" charset="0"/>
                <a:ea typeface="Calibri" panose="020F0502020204030204" pitchFamily="34" charset="0"/>
                <a:cs typeface="Albertross bold" panose="020B0803020203020204" pitchFamily="34" charset="0"/>
              </a:rPr>
              <a:t>Page </a:t>
            </a:r>
            <a:fld id="{4D7B9171-F1D0-4135-8B16-786DA5214EB9}" type="slidenum">
              <a:rPr kumimoji="0" lang="en-GB" sz="800" b="0" i="0" u="none" strike="noStrike" kern="1200" cap="none" spc="-10" normalizeH="0" baseline="0" noProof="0" smtClean="0">
                <a:ln>
                  <a:noFill/>
                </a:ln>
                <a:solidFill>
                  <a:srgbClr val="000332"/>
                </a:solidFill>
                <a:effectLst/>
                <a:uLnTx/>
                <a:uFillTx/>
                <a:latin typeface="Albertross bold" panose="020B0803020203020204" pitchFamily="34" charset="0"/>
                <a:ea typeface="Calibri" panose="020F0502020204030204" pitchFamily="34" charset="0"/>
                <a:cs typeface="Albertross bold" panose="020B0803020203020204" pitchFamily="34" charset="0"/>
              </a:rPr>
              <a:pPr marL="0" marR="0" lvl="0" indent="0" algn="r" defTabSz="457200" rtl="0" eaLnBrk="1" fontAlgn="auto" latinLnBrk="0" hangingPunct="1">
                <a:lnSpc>
                  <a:spcPts val="1250"/>
                </a:lnSpc>
                <a:spcBef>
                  <a:spcPts val="0"/>
                </a:spcBef>
                <a:spcAft>
                  <a:spcPts val="0"/>
                </a:spcAft>
                <a:buClrTx/>
                <a:buSzTx/>
                <a:buFontTx/>
                <a:buNone/>
                <a:tabLst/>
                <a:defRPr/>
              </a:pPr>
              <a:t>4</a:t>
            </a:fld>
            <a:endParaRPr kumimoji="0" lang="en-GB" sz="800" b="0" i="0" u="none" strike="noStrike" kern="1200" cap="none" spc="0" normalizeH="0" baseline="0" noProof="0">
              <a:ln>
                <a:noFill/>
              </a:ln>
              <a:solidFill>
                <a:srgbClr val="000332"/>
              </a:solidFill>
              <a:effectLst/>
              <a:uLnTx/>
              <a:uFillTx/>
              <a:latin typeface="Albertross bold" panose="020B0803020203020204" pitchFamily="34" charset="0"/>
              <a:ea typeface="Calibri" panose="020F0502020204030204" pitchFamily="34" charset="0"/>
              <a:cs typeface="Albertross bold" panose="020B0803020203020204" pitchFamily="34" charset="0"/>
            </a:endParaRPr>
          </a:p>
        </p:txBody>
      </p:sp>
      <p:cxnSp>
        <p:nvCxnSpPr>
          <p:cNvPr id="22" name="Straight Connector 21">
            <a:extLst>
              <a:ext uri="{FF2B5EF4-FFF2-40B4-BE49-F238E27FC236}">
                <a16:creationId xmlns:a16="http://schemas.microsoft.com/office/drawing/2014/main" id="{966EE20C-6D0C-081E-5BF2-BB28AE19F852}"/>
              </a:ext>
            </a:extLst>
          </p:cNvPr>
          <p:cNvCxnSpPr>
            <a:cxnSpLocks noGrp="1" noRot="1" noMove="1" noResize="1" noEditPoints="1" noAdjustHandles="1" noChangeArrowheads="1" noChangeShapeType="1"/>
          </p:cNvCxnSpPr>
          <p:nvPr/>
        </p:nvCxnSpPr>
        <p:spPr>
          <a:xfrm>
            <a:off x="6254750" y="471488"/>
            <a:ext cx="0" cy="119062"/>
          </a:xfrm>
          <a:prstGeom prst="line">
            <a:avLst/>
          </a:prstGeom>
          <a:ln w="12700">
            <a:solidFill>
              <a:srgbClr val="000332"/>
            </a:solidFill>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6FE87009-EA69-361E-0B20-4125D56345FB}"/>
              </a:ext>
            </a:extLst>
          </p:cNvPr>
          <p:cNvSpPr txBox="1">
            <a:spLocks/>
          </p:cNvSpPr>
          <p:nvPr/>
        </p:nvSpPr>
        <p:spPr>
          <a:xfrm>
            <a:off x="4692651" y="400806"/>
            <a:ext cx="1562100" cy="248145"/>
          </a:xfrm>
          <a:prstGeom prst="rect">
            <a:avLst/>
          </a:prstGeom>
          <a:noFill/>
        </p:spPr>
        <p:txBody>
          <a:bodyPr wrap="square">
            <a:spAutoFit/>
          </a:bodyPr>
          <a:lstStyle/>
          <a:p>
            <a:pPr algn="r">
              <a:lnSpc>
                <a:spcPts val="1250"/>
              </a:lnSpc>
            </a:pP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Monday </a:t>
            </a:r>
            <a:r>
              <a:rPr lang="en-GB" sz="800" spc="-10">
                <a:latin typeface="Albertross Light" panose="020B0403020203020204" pitchFamily="34" charset="0"/>
                <a:ea typeface="Calibri" panose="020F0502020204030204" pitchFamily="34" charset="0"/>
                <a:cs typeface="Albertross Light" panose="020B0403020203020204" pitchFamily="34" charset="0"/>
              </a:rPr>
              <a:t>18</a:t>
            </a:r>
            <a:r>
              <a:rPr lang="en-GB" sz="800" spc="-10" baseline="30000">
                <a:effectLst/>
                <a:latin typeface="Albertross Light" panose="020B0403020203020204" pitchFamily="34" charset="0"/>
                <a:ea typeface="Calibri" panose="020F0502020204030204" pitchFamily="34" charset="0"/>
                <a:cs typeface="Albertross Light" panose="020B0403020203020204" pitchFamily="34" charset="0"/>
              </a:rPr>
              <a:t>th</a:t>
            </a: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 May 2026</a:t>
            </a:r>
            <a:endParaRPr lang="en-GB" sz="800">
              <a:effectLst/>
              <a:latin typeface="Albertross Light" panose="020B0403020203020204" pitchFamily="34" charset="0"/>
              <a:ea typeface="Calibri" panose="020F0502020204030204" pitchFamily="34" charset="0"/>
              <a:cs typeface="Albertross Light" panose="020B0403020203020204" pitchFamily="34" charset="0"/>
            </a:endParaRPr>
          </a:p>
        </p:txBody>
      </p:sp>
      <p:sp>
        <p:nvSpPr>
          <p:cNvPr id="7" name="TextBox 6">
            <a:extLst>
              <a:ext uri="{FF2B5EF4-FFF2-40B4-BE49-F238E27FC236}">
                <a16:creationId xmlns:a16="http://schemas.microsoft.com/office/drawing/2014/main" id="{6693F1DB-D5E5-C666-9CF8-FC1E92161303}"/>
              </a:ext>
            </a:extLst>
          </p:cNvPr>
          <p:cNvSpPr txBox="1"/>
          <p:nvPr/>
        </p:nvSpPr>
        <p:spPr>
          <a:xfrm>
            <a:off x="84978" y="10338974"/>
            <a:ext cx="5842747" cy="276999"/>
          </a:xfrm>
          <a:prstGeom prst="rect">
            <a:avLst/>
          </a:prstGeom>
          <a:noFill/>
        </p:spPr>
        <p:txBody>
          <a:bodyPr wrap="square" rtlCol="0">
            <a:spAutoFit/>
          </a:bodyPr>
          <a:lstStyle/>
          <a:p>
            <a:r>
              <a:rPr lang="en-GB" sz="600" spc="-10">
                <a:latin typeface="Albatross Light" panose="020B0403020203020204" pitchFamily="34" charset="0"/>
                <a:cs typeface="Albatross Light" panose="020B0403020203020204" pitchFamily="34" charset="0"/>
              </a:rPr>
              <a:t>Copyright © 2026, Rightmove plc. Released 18</a:t>
            </a:r>
            <a:r>
              <a:rPr lang="en-GB" sz="600" spc="-10" baseline="30000">
                <a:latin typeface="Albatross Light" panose="020B0403020203020204" pitchFamily="34" charset="0"/>
                <a:cs typeface="Albatross Light" panose="020B0403020203020204" pitchFamily="34" charset="0"/>
              </a:rPr>
              <a:t>th</a:t>
            </a:r>
            <a:r>
              <a:rPr lang="en-GB" sz="600" spc="-10">
                <a:latin typeface="Albatross Light" panose="020B0403020203020204" pitchFamily="34" charset="0"/>
                <a:cs typeface="Albatross Light" panose="020B0403020203020204" pitchFamily="34" charset="0"/>
              </a:rPr>
              <a:t> May. For media enquiries and interviews please contact the Rightmove press office: </a:t>
            </a:r>
            <a:br>
              <a:rPr lang="en-GB" sz="600" spc="-10">
                <a:latin typeface="Albatross Light" panose="020B0403020203020204" pitchFamily="34" charset="0"/>
                <a:cs typeface="Albatross Light" panose="020B0403020203020204" pitchFamily="34" charset="0"/>
              </a:rPr>
            </a:br>
            <a:r>
              <a:rPr lang="en-GB" sz="600" b="1" spc="-10">
                <a:latin typeface="Albertross bold" panose="020B0803020203020204" pitchFamily="34" charset="0"/>
                <a:cs typeface="Albertross bold" panose="020B0803020203020204" pitchFamily="34" charset="0"/>
              </a:rPr>
              <a:t>M </a:t>
            </a:r>
            <a:r>
              <a:rPr lang="en-GB" sz="600" spc="-10">
                <a:latin typeface="Albatross Light" panose="020B0403020203020204" pitchFamily="34" charset="0"/>
                <a:cs typeface="Albatross Light" panose="020B0403020203020204" pitchFamily="34" charset="0"/>
              </a:rPr>
              <a:t>07980 721032  </a:t>
            </a:r>
            <a:r>
              <a:rPr lang="en-GB" sz="600" spc="-10">
                <a:latin typeface="Albertross bold" panose="020B0803020203020204" pitchFamily="34" charset="0"/>
                <a:cs typeface="Albertross bold" panose="020B0803020203020204" pitchFamily="34" charset="0"/>
              </a:rPr>
              <a:t>E </a:t>
            </a:r>
            <a:r>
              <a:rPr lang="en-GB" sz="600" spc="-10">
                <a:latin typeface="Albatross Light" panose="020B0403020203020204" pitchFamily="34" charset="0"/>
                <a:cs typeface="Albatross Light" panose="020B0403020203020204" pitchFamily="34" charset="0"/>
              </a:rPr>
              <a:t>press@rightmove.co.uk</a:t>
            </a:r>
          </a:p>
        </p:txBody>
      </p:sp>
      <p:pic>
        <p:nvPicPr>
          <p:cNvPr id="6" name="Picture 5">
            <a:extLst>
              <a:ext uri="{FF2B5EF4-FFF2-40B4-BE49-F238E27FC236}">
                <a16:creationId xmlns:a16="http://schemas.microsoft.com/office/drawing/2014/main" id="{AD13E222-3260-731A-98C6-952FA5BB63F5}"/>
              </a:ext>
            </a:extLst>
          </p:cNvPr>
          <p:cNvPicPr>
            <a:picLocks noChangeAspect="1"/>
          </p:cNvPicPr>
          <p:nvPr/>
        </p:nvPicPr>
        <p:blipFill>
          <a:blip r:embed="rId2"/>
          <a:stretch>
            <a:fillRect/>
          </a:stretch>
        </p:blipFill>
        <p:spPr>
          <a:xfrm>
            <a:off x="1170812" y="7655908"/>
            <a:ext cx="5017333" cy="2683066"/>
          </a:xfrm>
          <a:prstGeom prst="rect">
            <a:avLst/>
          </a:prstGeom>
        </p:spPr>
      </p:pic>
      <p:pic>
        <p:nvPicPr>
          <p:cNvPr id="4" name="Picture 3">
            <a:extLst>
              <a:ext uri="{FF2B5EF4-FFF2-40B4-BE49-F238E27FC236}">
                <a16:creationId xmlns:a16="http://schemas.microsoft.com/office/drawing/2014/main" id="{78B684A5-5ED5-31FF-E54E-A48CAEBF01AE}"/>
              </a:ext>
            </a:extLst>
          </p:cNvPr>
          <p:cNvPicPr>
            <a:picLocks noChangeAspect="1"/>
          </p:cNvPicPr>
          <p:nvPr/>
        </p:nvPicPr>
        <p:blipFill>
          <a:blip r:embed="rId3"/>
          <a:stretch>
            <a:fillRect/>
          </a:stretch>
        </p:blipFill>
        <p:spPr>
          <a:xfrm>
            <a:off x="1184047" y="1768128"/>
            <a:ext cx="5017333" cy="2683066"/>
          </a:xfrm>
          <a:prstGeom prst="rect">
            <a:avLst/>
          </a:prstGeom>
        </p:spPr>
      </p:pic>
      <p:pic>
        <p:nvPicPr>
          <p:cNvPr id="5" name="Picture 4">
            <a:extLst>
              <a:ext uri="{FF2B5EF4-FFF2-40B4-BE49-F238E27FC236}">
                <a16:creationId xmlns:a16="http://schemas.microsoft.com/office/drawing/2014/main" id="{83686D35-F30C-C73B-A474-76CBB46CC2C2}"/>
              </a:ext>
            </a:extLst>
          </p:cNvPr>
          <p:cNvPicPr>
            <a:picLocks noChangeAspect="1"/>
          </p:cNvPicPr>
          <p:nvPr/>
        </p:nvPicPr>
        <p:blipFill>
          <a:blip r:embed="rId4"/>
          <a:stretch>
            <a:fillRect/>
          </a:stretch>
        </p:blipFill>
        <p:spPr>
          <a:xfrm>
            <a:off x="1170812" y="4730149"/>
            <a:ext cx="5030568" cy="2690144"/>
          </a:xfrm>
          <a:prstGeom prst="rect">
            <a:avLst/>
          </a:prstGeom>
        </p:spPr>
      </p:pic>
    </p:spTree>
    <p:extLst>
      <p:ext uri="{BB962C8B-B14F-4D97-AF65-F5344CB8AC3E}">
        <p14:creationId xmlns:p14="http://schemas.microsoft.com/office/powerpoint/2010/main" val="3193385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9D3AF1D-2744-5660-5C8E-6FE0A76B0682}"/>
              </a:ext>
            </a:extLst>
          </p:cNvPr>
          <p:cNvGrpSpPr>
            <a:grpSpLocks noGrp="1" noUngrp="1" noRot="1" noMove="1" noResize="1"/>
          </p:cNvGrpSpPr>
          <p:nvPr/>
        </p:nvGrpSpPr>
        <p:grpSpPr>
          <a:xfrm>
            <a:off x="935039" y="390525"/>
            <a:ext cx="1009118" cy="206059"/>
            <a:chOff x="935038" y="96470"/>
            <a:chExt cx="1692987" cy="345703"/>
          </a:xfrm>
        </p:grpSpPr>
        <p:sp>
          <p:nvSpPr>
            <p:cNvPr id="15" name="Freeform: Shape 14">
              <a:extLst>
                <a:ext uri="{FF2B5EF4-FFF2-40B4-BE49-F238E27FC236}">
                  <a16:creationId xmlns:a16="http://schemas.microsoft.com/office/drawing/2014/main" id="{FEB374B8-3A2E-C82E-FBEA-C1B61FC477ED}"/>
                </a:ext>
              </a:extLst>
            </p:cNvPr>
            <p:cNvSpPr>
              <a:spLocks noGrp="1" noRot="1" noMove="1" noResize="1" noEditPoints="1" noAdjustHandles="1" noChangeArrowheads="1" noChangeShapeType="1"/>
            </p:cNvSpPr>
            <p:nvPr/>
          </p:nvSpPr>
          <p:spPr>
            <a:xfrm>
              <a:off x="2415079" y="96470"/>
              <a:ext cx="212946" cy="215400"/>
            </a:xfrm>
            <a:custGeom>
              <a:avLst/>
              <a:gdLst>
                <a:gd name="connsiteX0" fmla="*/ 157395 w 212946"/>
                <a:gd name="connsiteY0" fmla="*/ 190137 h 215400"/>
                <a:gd name="connsiteX1" fmla="*/ 186493 w 212946"/>
                <a:gd name="connsiteY1" fmla="*/ 190137 h 215400"/>
                <a:gd name="connsiteX2" fmla="*/ 186493 w 212946"/>
                <a:gd name="connsiteY2" fmla="*/ 101052 h 215400"/>
                <a:gd name="connsiteX3" fmla="*/ 107134 w 212946"/>
                <a:gd name="connsiteY3" fmla="*/ 33241 h 215400"/>
                <a:gd name="connsiteX4" fmla="*/ 27776 w 212946"/>
                <a:gd name="connsiteY4" fmla="*/ 101052 h 215400"/>
                <a:gd name="connsiteX5" fmla="*/ 27776 w 212946"/>
                <a:gd name="connsiteY5" fmla="*/ 190137 h 215400"/>
                <a:gd name="connsiteX6" fmla="*/ 56874 w 212946"/>
                <a:gd name="connsiteY6" fmla="*/ 190137 h 215400"/>
                <a:gd name="connsiteX7" fmla="*/ 108457 w 212946"/>
                <a:gd name="connsiteY7" fmla="*/ 146259 h 215400"/>
                <a:gd name="connsiteX8" fmla="*/ 157395 w 212946"/>
                <a:gd name="connsiteY8" fmla="*/ 190137 h 215400"/>
                <a:gd name="connsiteX9" fmla="*/ 190461 w 212946"/>
                <a:gd name="connsiteY9" fmla="*/ 215400 h 215400"/>
                <a:gd name="connsiteX10" fmla="*/ 148136 w 212946"/>
                <a:gd name="connsiteY10" fmla="*/ 215400 h 215400"/>
                <a:gd name="connsiteX11" fmla="*/ 107134 w 212946"/>
                <a:gd name="connsiteY11" fmla="*/ 179500 h 215400"/>
                <a:gd name="connsiteX12" fmla="*/ 64810 w 212946"/>
                <a:gd name="connsiteY12" fmla="*/ 215400 h 215400"/>
                <a:gd name="connsiteX13" fmla="*/ 22485 w 212946"/>
                <a:gd name="connsiteY13" fmla="*/ 215400 h 215400"/>
                <a:gd name="connsiteX14" fmla="*/ 6613 w 212946"/>
                <a:gd name="connsiteY14" fmla="*/ 208752 h 215400"/>
                <a:gd name="connsiteX15" fmla="*/ 0 w 212946"/>
                <a:gd name="connsiteY15" fmla="*/ 192796 h 215400"/>
                <a:gd name="connsiteX16" fmla="*/ 0 w 212946"/>
                <a:gd name="connsiteY16" fmla="*/ 98393 h 215400"/>
                <a:gd name="connsiteX17" fmla="*/ 6613 w 212946"/>
                <a:gd name="connsiteY17" fmla="*/ 82437 h 215400"/>
                <a:gd name="connsiteX18" fmla="*/ 7936 w 212946"/>
                <a:gd name="connsiteY18" fmla="*/ 81107 h 215400"/>
                <a:gd name="connsiteX19" fmla="*/ 107134 w 212946"/>
                <a:gd name="connsiteY19" fmla="*/ 0 h 215400"/>
                <a:gd name="connsiteX20" fmla="*/ 206333 w 212946"/>
                <a:gd name="connsiteY20" fmla="*/ 83767 h 215400"/>
                <a:gd name="connsiteX21" fmla="*/ 212946 w 212946"/>
                <a:gd name="connsiteY21" fmla="*/ 99722 h 215400"/>
                <a:gd name="connsiteX22" fmla="*/ 212946 w 212946"/>
                <a:gd name="connsiteY22" fmla="*/ 194126 h 215400"/>
                <a:gd name="connsiteX23" fmla="*/ 206333 w 212946"/>
                <a:gd name="connsiteY23" fmla="*/ 210082 h 215400"/>
                <a:gd name="connsiteX24" fmla="*/ 190461 w 212946"/>
                <a:gd name="connsiteY24" fmla="*/ 215400 h 2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946" h="215400">
                  <a:moveTo>
                    <a:pt x="157395" y="190137"/>
                  </a:moveTo>
                  <a:lnTo>
                    <a:pt x="186493" y="190137"/>
                  </a:lnTo>
                  <a:lnTo>
                    <a:pt x="186493" y="101052"/>
                  </a:lnTo>
                  <a:lnTo>
                    <a:pt x="107134" y="33241"/>
                  </a:lnTo>
                  <a:lnTo>
                    <a:pt x="27776" y="101052"/>
                  </a:lnTo>
                  <a:lnTo>
                    <a:pt x="27776" y="190137"/>
                  </a:lnTo>
                  <a:lnTo>
                    <a:pt x="56874" y="190137"/>
                  </a:lnTo>
                  <a:lnTo>
                    <a:pt x="108457" y="146259"/>
                  </a:lnTo>
                  <a:lnTo>
                    <a:pt x="157395" y="190137"/>
                  </a:lnTo>
                  <a:close/>
                  <a:moveTo>
                    <a:pt x="190461" y="215400"/>
                  </a:moveTo>
                  <a:lnTo>
                    <a:pt x="148136" y="215400"/>
                  </a:lnTo>
                  <a:lnTo>
                    <a:pt x="107134" y="179500"/>
                  </a:lnTo>
                  <a:lnTo>
                    <a:pt x="64810" y="215400"/>
                  </a:lnTo>
                  <a:lnTo>
                    <a:pt x="22485" y="215400"/>
                  </a:lnTo>
                  <a:cubicBezTo>
                    <a:pt x="17194" y="215400"/>
                    <a:pt x="10581" y="212741"/>
                    <a:pt x="6613" y="208752"/>
                  </a:cubicBezTo>
                  <a:cubicBezTo>
                    <a:pt x="2645" y="204763"/>
                    <a:pt x="0" y="199445"/>
                    <a:pt x="0" y="192796"/>
                  </a:cubicBezTo>
                  <a:lnTo>
                    <a:pt x="0" y="98393"/>
                  </a:lnTo>
                  <a:cubicBezTo>
                    <a:pt x="0" y="93074"/>
                    <a:pt x="2645" y="86426"/>
                    <a:pt x="6613" y="82437"/>
                  </a:cubicBezTo>
                  <a:lnTo>
                    <a:pt x="7936" y="81107"/>
                  </a:lnTo>
                  <a:lnTo>
                    <a:pt x="107134" y="0"/>
                  </a:lnTo>
                  <a:lnTo>
                    <a:pt x="206333" y="83767"/>
                  </a:lnTo>
                  <a:cubicBezTo>
                    <a:pt x="210301" y="87756"/>
                    <a:pt x="212946" y="93074"/>
                    <a:pt x="212946" y="99722"/>
                  </a:cubicBezTo>
                  <a:lnTo>
                    <a:pt x="212946" y="194126"/>
                  </a:lnTo>
                  <a:cubicBezTo>
                    <a:pt x="212946" y="199445"/>
                    <a:pt x="210301" y="206093"/>
                    <a:pt x="206333" y="210082"/>
                  </a:cubicBezTo>
                  <a:cubicBezTo>
                    <a:pt x="201042" y="214071"/>
                    <a:pt x="195752" y="215400"/>
                    <a:pt x="190461" y="215400"/>
                  </a:cubicBezTo>
                </a:path>
              </a:pathLst>
            </a:custGeom>
            <a:solidFill>
              <a:srgbClr val="00DEB6"/>
            </a:solidFill>
            <a:ln w="1317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CF03D9D-6F70-EE95-2A86-22CE405CA141}"/>
                </a:ext>
              </a:extLst>
            </p:cNvPr>
            <p:cNvSpPr>
              <a:spLocks noGrp="1" noRot="1" noMove="1" noResize="1" noEditPoints="1" noAdjustHandles="1" noChangeArrowheads="1" noChangeShapeType="1"/>
            </p:cNvSpPr>
            <p:nvPr/>
          </p:nvSpPr>
          <p:spPr>
            <a:xfrm>
              <a:off x="935038" y="158962"/>
              <a:ext cx="1429781" cy="283211"/>
            </a:xfrm>
            <a:custGeom>
              <a:avLst/>
              <a:gdLst>
                <a:gd name="connsiteX0" fmla="*/ 863688 w 1429781"/>
                <a:gd name="connsiteY0" fmla="*/ 61163 h 283211"/>
                <a:gd name="connsiteX1" fmla="*/ 834590 w 1429781"/>
                <a:gd name="connsiteY1" fmla="*/ 66482 h 283211"/>
                <a:gd name="connsiteX2" fmla="*/ 810783 w 1429781"/>
                <a:gd name="connsiteY2" fmla="*/ 82437 h 283211"/>
                <a:gd name="connsiteX3" fmla="*/ 804169 w 1429781"/>
                <a:gd name="connsiteY3" fmla="*/ 75789 h 283211"/>
                <a:gd name="connsiteX4" fmla="*/ 794911 w 1429781"/>
                <a:gd name="connsiteY4" fmla="*/ 69141 h 283211"/>
                <a:gd name="connsiteX5" fmla="*/ 781684 w 1429781"/>
                <a:gd name="connsiteY5" fmla="*/ 63822 h 283211"/>
                <a:gd name="connsiteX6" fmla="*/ 764490 w 1429781"/>
                <a:gd name="connsiteY6" fmla="*/ 62493 h 283211"/>
                <a:gd name="connsiteX7" fmla="*/ 738037 w 1429781"/>
                <a:gd name="connsiteY7" fmla="*/ 67811 h 283211"/>
                <a:gd name="connsiteX8" fmla="*/ 719520 w 1429781"/>
                <a:gd name="connsiteY8" fmla="*/ 82437 h 283211"/>
                <a:gd name="connsiteX9" fmla="*/ 718197 w 1429781"/>
                <a:gd name="connsiteY9" fmla="*/ 65152 h 283211"/>
                <a:gd name="connsiteX10" fmla="*/ 671905 w 1429781"/>
                <a:gd name="connsiteY10" fmla="*/ 65152 h 283211"/>
                <a:gd name="connsiteX11" fmla="*/ 671905 w 1429781"/>
                <a:gd name="connsiteY11" fmla="*/ 216730 h 283211"/>
                <a:gd name="connsiteX12" fmla="*/ 719520 w 1429781"/>
                <a:gd name="connsiteY12" fmla="*/ 216730 h 283211"/>
                <a:gd name="connsiteX13" fmla="*/ 719520 w 1429781"/>
                <a:gd name="connsiteY13" fmla="*/ 135622 h 283211"/>
                <a:gd name="connsiteX14" fmla="*/ 727456 w 1429781"/>
                <a:gd name="connsiteY14" fmla="*/ 111689 h 283211"/>
                <a:gd name="connsiteX15" fmla="*/ 749941 w 1429781"/>
                <a:gd name="connsiteY15" fmla="*/ 102382 h 283211"/>
                <a:gd name="connsiteX16" fmla="*/ 768458 w 1429781"/>
                <a:gd name="connsiteY16" fmla="*/ 110359 h 283211"/>
                <a:gd name="connsiteX17" fmla="*/ 775071 w 1429781"/>
                <a:gd name="connsiteY17" fmla="*/ 131633 h 283211"/>
                <a:gd name="connsiteX18" fmla="*/ 775071 w 1429781"/>
                <a:gd name="connsiteY18" fmla="*/ 218059 h 283211"/>
                <a:gd name="connsiteX19" fmla="*/ 821364 w 1429781"/>
                <a:gd name="connsiteY19" fmla="*/ 218059 h 283211"/>
                <a:gd name="connsiteX20" fmla="*/ 821364 w 1429781"/>
                <a:gd name="connsiteY20" fmla="*/ 136952 h 283211"/>
                <a:gd name="connsiteX21" fmla="*/ 829300 w 1429781"/>
                <a:gd name="connsiteY21" fmla="*/ 113019 h 283211"/>
                <a:gd name="connsiteX22" fmla="*/ 851785 w 1429781"/>
                <a:gd name="connsiteY22" fmla="*/ 103711 h 283211"/>
                <a:gd name="connsiteX23" fmla="*/ 870302 w 1429781"/>
                <a:gd name="connsiteY23" fmla="*/ 111689 h 283211"/>
                <a:gd name="connsiteX24" fmla="*/ 876915 w 1429781"/>
                <a:gd name="connsiteY24" fmla="*/ 132963 h 283211"/>
                <a:gd name="connsiteX25" fmla="*/ 876915 w 1429781"/>
                <a:gd name="connsiteY25" fmla="*/ 219389 h 283211"/>
                <a:gd name="connsiteX26" fmla="*/ 924530 w 1429781"/>
                <a:gd name="connsiteY26" fmla="*/ 219389 h 283211"/>
                <a:gd name="connsiteX27" fmla="*/ 924530 w 1429781"/>
                <a:gd name="connsiteY27" fmla="*/ 126315 h 283211"/>
                <a:gd name="connsiteX28" fmla="*/ 908658 w 1429781"/>
                <a:gd name="connsiteY28" fmla="*/ 81107 h 283211"/>
                <a:gd name="connsiteX29" fmla="*/ 863688 w 1429781"/>
                <a:gd name="connsiteY29" fmla="*/ 61163 h 283211"/>
                <a:gd name="connsiteX30" fmla="*/ 1059440 w 1429781"/>
                <a:gd name="connsiteY30" fmla="*/ 154237 h 283211"/>
                <a:gd name="connsiteX31" fmla="*/ 1052827 w 1429781"/>
                <a:gd name="connsiteY31" fmla="*/ 167533 h 283211"/>
                <a:gd name="connsiteX32" fmla="*/ 1040923 w 1429781"/>
                <a:gd name="connsiteY32" fmla="*/ 176841 h 283211"/>
                <a:gd name="connsiteX33" fmla="*/ 1025051 w 1429781"/>
                <a:gd name="connsiteY33" fmla="*/ 180830 h 283211"/>
                <a:gd name="connsiteX34" fmla="*/ 1009180 w 1429781"/>
                <a:gd name="connsiteY34" fmla="*/ 176841 h 283211"/>
                <a:gd name="connsiteX35" fmla="*/ 997276 w 1429781"/>
                <a:gd name="connsiteY35" fmla="*/ 167533 h 283211"/>
                <a:gd name="connsiteX36" fmla="*/ 990663 w 1429781"/>
                <a:gd name="connsiteY36" fmla="*/ 154237 h 283211"/>
                <a:gd name="connsiteX37" fmla="*/ 988017 w 1429781"/>
                <a:gd name="connsiteY37" fmla="*/ 139611 h 283211"/>
                <a:gd name="connsiteX38" fmla="*/ 990663 w 1429781"/>
                <a:gd name="connsiteY38" fmla="*/ 124985 h 283211"/>
                <a:gd name="connsiteX39" fmla="*/ 997276 w 1429781"/>
                <a:gd name="connsiteY39" fmla="*/ 111689 h 283211"/>
                <a:gd name="connsiteX40" fmla="*/ 1009180 w 1429781"/>
                <a:gd name="connsiteY40" fmla="*/ 102382 h 283211"/>
                <a:gd name="connsiteX41" fmla="*/ 1025051 w 1429781"/>
                <a:gd name="connsiteY41" fmla="*/ 98393 h 283211"/>
                <a:gd name="connsiteX42" fmla="*/ 1040923 w 1429781"/>
                <a:gd name="connsiteY42" fmla="*/ 102382 h 283211"/>
                <a:gd name="connsiteX43" fmla="*/ 1052827 w 1429781"/>
                <a:gd name="connsiteY43" fmla="*/ 111689 h 283211"/>
                <a:gd name="connsiteX44" fmla="*/ 1059440 w 1429781"/>
                <a:gd name="connsiteY44" fmla="*/ 124985 h 283211"/>
                <a:gd name="connsiteX45" fmla="*/ 1062086 w 1429781"/>
                <a:gd name="connsiteY45" fmla="*/ 139611 h 283211"/>
                <a:gd name="connsiteX46" fmla="*/ 1059440 w 1429781"/>
                <a:gd name="connsiteY46" fmla="*/ 154237 h 283211"/>
                <a:gd name="connsiteX47" fmla="*/ 1084571 w 1429781"/>
                <a:gd name="connsiteY47" fmla="*/ 82437 h 283211"/>
                <a:gd name="connsiteX48" fmla="*/ 1058118 w 1429781"/>
                <a:gd name="connsiteY48" fmla="*/ 65152 h 283211"/>
                <a:gd name="connsiteX49" fmla="*/ 1023729 w 1429781"/>
                <a:gd name="connsiteY49" fmla="*/ 58504 h 283211"/>
                <a:gd name="connsiteX50" fmla="*/ 989340 w 1429781"/>
                <a:gd name="connsiteY50" fmla="*/ 65152 h 283211"/>
                <a:gd name="connsiteX51" fmla="*/ 962887 w 1429781"/>
                <a:gd name="connsiteY51" fmla="*/ 82437 h 283211"/>
                <a:gd name="connsiteX52" fmla="*/ 945693 w 1429781"/>
                <a:gd name="connsiteY52" fmla="*/ 107700 h 283211"/>
                <a:gd name="connsiteX53" fmla="*/ 939079 w 1429781"/>
                <a:gd name="connsiteY53" fmla="*/ 139611 h 283211"/>
                <a:gd name="connsiteX54" fmla="*/ 945693 w 1429781"/>
                <a:gd name="connsiteY54" fmla="*/ 171522 h 283211"/>
                <a:gd name="connsiteX55" fmla="*/ 962887 w 1429781"/>
                <a:gd name="connsiteY55" fmla="*/ 196785 h 283211"/>
                <a:gd name="connsiteX56" fmla="*/ 989340 w 1429781"/>
                <a:gd name="connsiteY56" fmla="*/ 214071 h 283211"/>
                <a:gd name="connsiteX57" fmla="*/ 1023729 w 1429781"/>
                <a:gd name="connsiteY57" fmla="*/ 220719 h 283211"/>
                <a:gd name="connsiteX58" fmla="*/ 1058118 w 1429781"/>
                <a:gd name="connsiteY58" fmla="*/ 214071 h 283211"/>
                <a:gd name="connsiteX59" fmla="*/ 1084571 w 1429781"/>
                <a:gd name="connsiteY59" fmla="*/ 196785 h 283211"/>
                <a:gd name="connsiteX60" fmla="*/ 1101765 w 1429781"/>
                <a:gd name="connsiteY60" fmla="*/ 171522 h 283211"/>
                <a:gd name="connsiteX61" fmla="*/ 1108378 w 1429781"/>
                <a:gd name="connsiteY61" fmla="*/ 139611 h 283211"/>
                <a:gd name="connsiteX62" fmla="*/ 1101765 w 1429781"/>
                <a:gd name="connsiteY62" fmla="*/ 107700 h 283211"/>
                <a:gd name="connsiteX63" fmla="*/ 1084571 w 1429781"/>
                <a:gd name="connsiteY63" fmla="*/ 82437 h 283211"/>
                <a:gd name="connsiteX64" fmla="*/ 1227416 w 1429781"/>
                <a:gd name="connsiteY64" fmla="*/ 63822 h 283211"/>
                <a:gd name="connsiteX65" fmla="*/ 1191705 w 1429781"/>
                <a:gd name="connsiteY65" fmla="*/ 163545 h 283211"/>
                <a:gd name="connsiteX66" fmla="*/ 1154671 w 1429781"/>
                <a:gd name="connsiteY66" fmla="*/ 63822 h 283211"/>
                <a:gd name="connsiteX67" fmla="*/ 1101765 w 1429781"/>
                <a:gd name="connsiteY67" fmla="*/ 63822 h 283211"/>
                <a:gd name="connsiteX68" fmla="*/ 1167897 w 1429781"/>
                <a:gd name="connsiteY68" fmla="*/ 215400 h 283211"/>
                <a:gd name="connsiteX69" fmla="*/ 1212867 w 1429781"/>
                <a:gd name="connsiteY69" fmla="*/ 215400 h 283211"/>
                <a:gd name="connsiteX70" fmla="*/ 1280322 w 1429781"/>
                <a:gd name="connsiteY70" fmla="*/ 63822 h 283211"/>
                <a:gd name="connsiteX71" fmla="*/ 1227416 w 1429781"/>
                <a:gd name="connsiteY71" fmla="*/ 63822 h 283211"/>
                <a:gd name="connsiteX72" fmla="*/ 1318679 w 1429781"/>
                <a:gd name="connsiteY72" fmla="*/ 123656 h 283211"/>
                <a:gd name="connsiteX73" fmla="*/ 1321324 w 1429781"/>
                <a:gd name="connsiteY73" fmla="*/ 114348 h 283211"/>
                <a:gd name="connsiteX74" fmla="*/ 1327938 w 1429781"/>
                <a:gd name="connsiteY74" fmla="*/ 105041 h 283211"/>
                <a:gd name="connsiteX75" fmla="*/ 1338519 w 1429781"/>
                <a:gd name="connsiteY75" fmla="*/ 98393 h 283211"/>
                <a:gd name="connsiteX76" fmla="*/ 1353068 w 1429781"/>
                <a:gd name="connsiteY76" fmla="*/ 95733 h 283211"/>
                <a:gd name="connsiteX77" fmla="*/ 1367617 w 1429781"/>
                <a:gd name="connsiteY77" fmla="*/ 98393 h 283211"/>
                <a:gd name="connsiteX78" fmla="*/ 1378198 w 1429781"/>
                <a:gd name="connsiteY78" fmla="*/ 105041 h 283211"/>
                <a:gd name="connsiteX79" fmla="*/ 1384811 w 1429781"/>
                <a:gd name="connsiteY79" fmla="*/ 114348 h 283211"/>
                <a:gd name="connsiteX80" fmla="*/ 1387457 w 1429781"/>
                <a:gd name="connsiteY80" fmla="*/ 123656 h 283211"/>
                <a:gd name="connsiteX81" fmla="*/ 1318679 w 1429781"/>
                <a:gd name="connsiteY81" fmla="*/ 123656 h 283211"/>
                <a:gd name="connsiteX82" fmla="*/ 1429781 w 1429781"/>
                <a:gd name="connsiteY82" fmla="*/ 144930 h 283211"/>
                <a:gd name="connsiteX83" fmla="*/ 1424491 w 1429781"/>
                <a:gd name="connsiteY83" fmla="*/ 110359 h 283211"/>
                <a:gd name="connsiteX84" fmla="*/ 1409942 w 1429781"/>
                <a:gd name="connsiteY84" fmla="*/ 82437 h 283211"/>
                <a:gd name="connsiteX85" fmla="*/ 1386134 w 1429781"/>
                <a:gd name="connsiteY85" fmla="*/ 65152 h 283211"/>
                <a:gd name="connsiteX86" fmla="*/ 1353068 w 1429781"/>
                <a:gd name="connsiteY86" fmla="*/ 58504 h 283211"/>
                <a:gd name="connsiteX87" fmla="*/ 1318679 w 1429781"/>
                <a:gd name="connsiteY87" fmla="*/ 65152 h 283211"/>
                <a:gd name="connsiteX88" fmla="*/ 1293549 w 1429781"/>
                <a:gd name="connsiteY88" fmla="*/ 82437 h 283211"/>
                <a:gd name="connsiteX89" fmla="*/ 1277677 w 1429781"/>
                <a:gd name="connsiteY89" fmla="*/ 107700 h 283211"/>
                <a:gd name="connsiteX90" fmla="*/ 1272386 w 1429781"/>
                <a:gd name="connsiteY90" fmla="*/ 138282 h 283211"/>
                <a:gd name="connsiteX91" fmla="*/ 1277677 w 1429781"/>
                <a:gd name="connsiteY91" fmla="*/ 171522 h 283211"/>
                <a:gd name="connsiteX92" fmla="*/ 1294871 w 1429781"/>
                <a:gd name="connsiteY92" fmla="*/ 196785 h 283211"/>
                <a:gd name="connsiteX93" fmla="*/ 1321324 w 1429781"/>
                <a:gd name="connsiteY93" fmla="*/ 212741 h 283211"/>
                <a:gd name="connsiteX94" fmla="*/ 1357036 w 1429781"/>
                <a:gd name="connsiteY94" fmla="*/ 218059 h 283211"/>
                <a:gd name="connsiteX95" fmla="*/ 1383489 w 1429781"/>
                <a:gd name="connsiteY95" fmla="*/ 215400 h 283211"/>
                <a:gd name="connsiteX96" fmla="*/ 1403328 w 1429781"/>
                <a:gd name="connsiteY96" fmla="*/ 208752 h 283211"/>
                <a:gd name="connsiteX97" fmla="*/ 1416555 w 1429781"/>
                <a:gd name="connsiteY97" fmla="*/ 202104 h 283211"/>
                <a:gd name="connsiteX98" fmla="*/ 1424491 w 1429781"/>
                <a:gd name="connsiteY98" fmla="*/ 196785 h 283211"/>
                <a:gd name="connsiteX99" fmla="*/ 1404651 w 1429781"/>
                <a:gd name="connsiteY99" fmla="*/ 167533 h 283211"/>
                <a:gd name="connsiteX100" fmla="*/ 1387457 w 1429781"/>
                <a:gd name="connsiteY100" fmla="*/ 176841 h 283211"/>
                <a:gd name="connsiteX101" fmla="*/ 1357036 w 1429781"/>
                <a:gd name="connsiteY101" fmla="*/ 182159 h 283211"/>
                <a:gd name="connsiteX102" fmla="*/ 1326615 w 1429781"/>
                <a:gd name="connsiteY102" fmla="*/ 172852 h 283211"/>
                <a:gd name="connsiteX103" fmla="*/ 1316034 w 1429781"/>
                <a:gd name="connsiteY103" fmla="*/ 151578 h 283211"/>
                <a:gd name="connsiteX104" fmla="*/ 1427136 w 1429781"/>
                <a:gd name="connsiteY104" fmla="*/ 151578 h 283211"/>
                <a:gd name="connsiteX105" fmla="*/ 1427136 w 1429781"/>
                <a:gd name="connsiteY105" fmla="*/ 144930 h 283211"/>
                <a:gd name="connsiteX106" fmla="*/ 633548 w 1429781"/>
                <a:gd name="connsiteY106" fmla="*/ 180830 h 283211"/>
                <a:gd name="connsiteX107" fmla="*/ 620321 w 1429781"/>
                <a:gd name="connsiteY107" fmla="*/ 183489 h 283211"/>
                <a:gd name="connsiteX108" fmla="*/ 605772 w 1429781"/>
                <a:gd name="connsiteY108" fmla="*/ 178171 h 283211"/>
                <a:gd name="connsiteX109" fmla="*/ 601804 w 1429781"/>
                <a:gd name="connsiteY109" fmla="*/ 160885 h 283211"/>
                <a:gd name="connsiteX110" fmla="*/ 601804 w 1429781"/>
                <a:gd name="connsiteY110" fmla="*/ 101052 h 283211"/>
                <a:gd name="connsiteX111" fmla="*/ 641484 w 1429781"/>
                <a:gd name="connsiteY111" fmla="*/ 101052 h 283211"/>
                <a:gd name="connsiteX112" fmla="*/ 641484 w 1429781"/>
                <a:gd name="connsiteY112" fmla="*/ 63822 h 283211"/>
                <a:gd name="connsiteX113" fmla="*/ 601804 w 1429781"/>
                <a:gd name="connsiteY113" fmla="*/ 63822 h 283211"/>
                <a:gd name="connsiteX114" fmla="*/ 601804 w 1429781"/>
                <a:gd name="connsiteY114" fmla="*/ 18615 h 283211"/>
                <a:gd name="connsiteX115" fmla="*/ 555512 w 1429781"/>
                <a:gd name="connsiteY115" fmla="*/ 18615 h 283211"/>
                <a:gd name="connsiteX116" fmla="*/ 555512 w 1429781"/>
                <a:gd name="connsiteY116" fmla="*/ 63822 h 283211"/>
                <a:gd name="connsiteX117" fmla="*/ 530381 w 1429781"/>
                <a:gd name="connsiteY117" fmla="*/ 63822 h 283211"/>
                <a:gd name="connsiteX118" fmla="*/ 530381 w 1429781"/>
                <a:gd name="connsiteY118" fmla="*/ 99722 h 283211"/>
                <a:gd name="connsiteX119" fmla="*/ 555512 w 1429781"/>
                <a:gd name="connsiteY119" fmla="*/ 99722 h 283211"/>
                <a:gd name="connsiteX120" fmla="*/ 555512 w 1429781"/>
                <a:gd name="connsiteY120" fmla="*/ 156896 h 283211"/>
                <a:gd name="connsiteX121" fmla="*/ 558157 w 1429781"/>
                <a:gd name="connsiteY121" fmla="*/ 182159 h 283211"/>
                <a:gd name="connsiteX122" fmla="*/ 568738 w 1429781"/>
                <a:gd name="connsiteY122" fmla="*/ 202104 h 283211"/>
                <a:gd name="connsiteX123" fmla="*/ 587255 w 1429781"/>
                <a:gd name="connsiteY123" fmla="*/ 215400 h 283211"/>
                <a:gd name="connsiteX124" fmla="*/ 615031 w 1429781"/>
                <a:gd name="connsiteY124" fmla="*/ 220719 h 283211"/>
                <a:gd name="connsiteX125" fmla="*/ 660001 w 1429781"/>
                <a:gd name="connsiteY125" fmla="*/ 206093 h 283211"/>
                <a:gd name="connsiteX126" fmla="*/ 645452 w 1429781"/>
                <a:gd name="connsiteY126" fmla="*/ 174182 h 283211"/>
                <a:gd name="connsiteX127" fmla="*/ 633548 w 1429781"/>
                <a:gd name="connsiteY127" fmla="*/ 180830 h 283211"/>
                <a:gd name="connsiteX128" fmla="*/ 91263 w 1429781"/>
                <a:gd name="connsiteY128" fmla="*/ 61163 h 283211"/>
                <a:gd name="connsiteX129" fmla="*/ 64810 w 1429781"/>
                <a:gd name="connsiteY129" fmla="*/ 67811 h 283211"/>
                <a:gd name="connsiteX130" fmla="*/ 48938 w 1429781"/>
                <a:gd name="connsiteY130" fmla="*/ 82437 h 283211"/>
                <a:gd name="connsiteX131" fmla="*/ 46293 w 1429781"/>
                <a:gd name="connsiteY131" fmla="*/ 63822 h 283211"/>
                <a:gd name="connsiteX132" fmla="*/ 0 w 1429781"/>
                <a:gd name="connsiteY132" fmla="*/ 63822 h 283211"/>
                <a:gd name="connsiteX133" fmla="*/ 0 w 1429781"/>
                <a:gd name="connsiteY133" fmla="*/ 215400 h 283211"/>
                <a:gd name="connsiteX134" fmla="*/ 47615 w 1429781"/>
                <a:gd name="connsiteY134" fmla="*/ 215400 h 283211"/>
                <a:gd name="connsiteX135" fmla="*/ 47615 w 1429781"/>
                <a:gd name="connsiteY135" fmla="*/ 140941 h 283211"/>
                <a:gd name="connsiteX136" fmla="*/ 58196 w 1429781"/>
                <a:gd name="connsiteY136" fmla="*/ 113019 h 283211"/>
                <a:gd name="connsiteX137" fmla="*/ 85972 w 1429781"/>
                <a:gd name="connsiteY137" fmla="*/ 103711 h 283211"/>
                <a:gd name="connsiteX138" fmla="*/ 100521 w 1429781"/>
                <a:gd name="connsiteY138" fmla="*/ 105041 h 283211"/>
                <a:gd name="connsiteX139" fmla="*/ 108457 w 1429781"/>
                <a:gd name="connsiteY139" fmla="*/ 63822 h 283211"/>
                <a:gd name="connsiteX140" fmla="*/ 101844 w 1429781"/>
                <a:gd name="connsiteY140" fmla="*/ 62493 h 283211"/>
                <a:gd name="connsiteX141" fmla="*/ 91263 w 1429781"/>
                <a:gd name="connsiteY141" fmla="*/ 61163 h 283211"/>
                <a:gd name="connsiteX142" fmla="*/ 120361 w 1429781"/>
                <a:gd name="connsiteY142" fmla="*/ 215400 h 283211"/>
                <a:gd name="connsiteX143" fmla="*/ 167976 w 1429781"/>
                <a:gd name="connsiteY143" fmla="*/ 215400 h 283211"/>
                <a:gd name="connsiteX144" fmla="*/ 167976 w 1429781"/>
                <a:gd name="connsiteY144" fmla="*/ 63822 h 283211"/>
                <a:gd name="connsiteX145" fmla="*/ 120361 w 1429781"/>
                <a:gd name="connsiteY145" fmla="*/ 63822 h 283211"/>
                <a:gd name="connsiteX146" fmla="*/ 120361 w 1429781"/>
                <a:gd name="connsiteY146" fmla="*/ 215400 h 283211"/>
                <a:gd name="connsiteX147" fmla="*/ 296273 w 1429781"/>
                <a:gd name="connsiteY147" fmla="*/ 147589 h 283211"/>
                <a:gd name="connsiteX148" fmla="*/ 288337 w 1429781"/>
                <a:gd name="connsiteY148" fmla="*/ 168863 h 283211"/>
                <a:gd name="connsiteX149" fmla="*/ 265852 w 1429781"/>
                <a:gd name="connsiteY149" fmla="*/ 175511 h 283211"/>
                <a:gd name="connsiteX150" fmla="*/ 242044 w 1429781"/>
                <a:gd name="connsiteY150" fmla="*/ 166204 h 283211"/>
                <a:gd name="connsiteX151" fmla="*/ 234109 w 1429781"/>
                <a:gd name="connsiteY151" fmla="*/ 139611 h 283211"/>
                <a:gd name="connsiteX152" fmla="*/ 236754 w 1429781"/>
                <a:gd name="connsiteY152" fmla="*/ 123656 h 283211"/>
                <a:gd name="connsiteX153" fmla="*/ 244690 w 1429781"/>
                <a:gd name="connsiteY153" fmla="*/ 110359 h 283211"/>
                <a:gd name="connsiteX154" fmla="*/ 257916 w 1429781"/>
                <a:gd name="connsiteY154" fmla="*/ 101052 h 283211"/>
                <a:gd name="connsiteX155" fmla="*/ 276433 w 1429781"/>
                <a:gd name="connsiteY155" fmla="*/ 97063 h 283211"/>
                <a:gd name="connsiteX156" fmla="*/ 288337 w 1429781"/>
                <a:gd name="connsiteY156" fmla="*/ 98393 h 283211"/>
                <a:gd name="connsiteX157" fmla="*/ 297596 w 1429781"/>
                <a:gd name="connsiteY157" fmla="*/ 101052 h 283211"/>
                <a:gd name="connsiteX158" fmla="*/ 297596 w 1429781"/>
                <a:gd name="connsiteY158" fmla="*/ 147589 h 283211"/>
                <a:gd name="connsiteX159" fmla="*/ 275111 w 1429781"/>
                <a:gd name="connsiteY159" fmla="*/ 61163 h 283211"/>
                <a:gd name="connsiteX160" fmla="*/ 238076 w 1429781"/>
                <a:gd name="connsiteY160" fmla="*/ 66482 h 283211"/>
                <a:gd name="connsiteX161" fmla="*/ 210301 w 1429781"/>
                <a:gd name="connsiteY161" fmla="*/ 82437 h 283211"/>
                <a:gd name="connsiteX162" fmla="*/ 191784 w 1429781"/>
                <a:gd name="connsiteY162" fmla="*/ 107700 h 283211"/>
                <a:gd name="connsiteX163" fmla="*/ 185171 w 1429781"/>
                <a:gd name="connsiteY163" fmla="*/ 140941 h 283211"/>
                <a:gd name="connsiteX164" fmla="*/ 190461 w 1429781"/>
                <a:gd name="connsiteY164" fmla="*/ 170193 h 283211"/>
                <a:gd name="connsiteX165" fmla="*/ 203688 w 1429781"/>
                <a:gd name="connsiteY165" fmla="*/ 192796 h 283211"/>
                <a:gd name="connsiteX166" fmla="*/ 226173 w 1429781"/>
                <a:gd name="connsiteY166" fmla="*/ 207422 h 283211"/>
                <a:gd name="connsiteX167" fmla="*/ 256593 w 1429781"/>
                <a:gd name="connsiteY167" fmla="*/ 212741 h 283211"/>
                <a:gd name="connsiteX168" fmla="*/ 296273 w 1429781"/>
                <a:gd name="connsiteY168" fmla="*/ 200774 h 283211"/>
                <a:gd name="connsiteX169" fmla="*/ 296273 w 1429781"/>
                <a:gd name="connsiteY169" fmla="*/ 211411 h 283211"/>
                <a:gd name="connsiteX170" fmla="*/ 287014 w 1429781"/>
                <a:gd name="connsiteY170" fmla="*/ 236674 h 283211"/>
                <a:gd name="connsiteX171" fmla="*/ 261884 w 1429781"/>
                <a:gd name="connsiteY171" fmla="*/ 244652 h 283211"/>
                <a:gd name="connsiteX172" fmla="*/ 239399 w 1429781"/>
                <a:gd name="connsiteY172" fmla="*/ 241993 h 283211"/>
                <a:gd name="connsiteX173" fmla="*/ 219559 w 1429781"/>
                <a:gd name="connsiteY173" fmla="*/ 234015 h 283211"/>
                <a:gd name="connsiteX174" fmla="*/ 198397 w 1429781"/>
                <a:gd name="connsiteY174" fmla="*/ 267256 h 283211"/>
                <a:gd name="connsiteX175" fmla="*/ 227495 w 1429781"/>
                <a:gd name="connsiteY175" fmla="*/ 279222 h 283211"/>
                <a:gd name="connsiteX176" fmla="*/ 264529 w 1429781"/>
                <a:gd name="connsiteY176" fmla="*/ 283211 h 283211"/>
                <a:gd name="connsiteX177" fmla="*/ 322726 w 1429781"/>
                <a:gd name="connsiteY177" fmla="*/ 265926 h 283211"/>
                <a:gd name="connsiteX178" fmla="*/ 343888 w 1429781"/>
                <a:gd name="connsiteY178" fmla="*/ 210082 h 283211"/>
                <a:gd name="connsiteX179" fmla="*/ 343888 w 1429781"/>
                <a:gd name="connsiteY179" fmla="*/ 71800 h 283211"/>
                <a:gd name="connsiteX180" fmla="*/ 312145 w 1429781"/>
                <a:gd name="connsiteY180" fmla="*/ 63822 h 283211"/>
                <a:gd name="connsiteX181" fmla="*/ 275111 w 1429781"/>
                <a:gd name="connsiteY181" fmla="*/ 61163 h 283211"/>
                <a:gd name="connsiteX182" fmla="*/ 461604 w 1429781"/>
                <a:gd name="connsiteY182" fmla="*/ 61163 h 283211"/>
                <a:gd name="connsiteX183" fmla="*/ 436473 w 1429781"/>
                <a:gd name="connsiteY183" fmla="*/ 66482 h 283211"/>
                <a:gd name="connsiteX184" fmla="*/ 416634 w 1429781"/>
                <a:gd name="connsiteY184" fmla="*/ 79778 h 283211"/>
                <a:gd name="connsiteX185" fmla="*/ 416634 w 1429781"/>
                <a:gd name="connsiteY185" fmla="*/ 0 h 283211"/>
                <a:gd name="connsiteX186" fmla="*/ 369018 w 1429781"/>
                <a:gd name="connsiteY186" fmla="*/ 0 h 283211"/>
                <a:gd name="connsiteX187" fmla="*/ 369018 w 1429781"/>
                <a:gd name="connsiteY187" fmla="*/ 215400 h 283211"/>
                <a:gd name="connsiteX188" fmla="*/ 416634 w 1429781"/>
                <a:gd name="connsiteY188" fmla="*/ 215400 h 283211"/>
                <a:gd name="connsiteX189" fmla="*/ 416634 w 1429781"/>
                <a:gd name="connsiteY189" fmla="*/ 134293 h 283211"/>
                <a:gd name="connsiteX190" fmla="*/ 419279 w 1429781"/>
                <a:gd name="connsiteY190" fmla="*/ 120996 h 283211"/>
                <a:gd name="connsiteX191" fmla="*/ 425892 w 1429781"/>
                <a:gd name="connsiteY191" fmla="*/ 110359 h 283211"/>
                <a:gd name="connsiteX192" fmla="*/ 436473 w 1429781"/>
                <a:gd name="connsiteY192" fmla="*/ 103711 h 283211"/>
                <a:gd name="connsiteX193" fmla="*/ 449700 w 1429781"/>
                <a:gd name="connsiteY193" fmla="*/ 101052 h 283211"/>
                <a:gd name="connsiteX194" fmla="*/ 468217 w 1429781"/>
                <a:gd name="connsiteY194" fmla="*/ 109030 h 283211"/>
                <a:gd name="connsiteX195" fmla="*/ 474830 w 1429781"/>
                <a:gd name="connsiteY195" fmla="*/ 128974 h 283211"/>
                <a:gd name="connsiteX196" fmla="*/ 474830 w 1429781"/>
                <a:gd name="connsiteY196" fmla="*/ 215400 h 283211"/>
                <a:gd name="connsiteX197" fmla="*/ 522446 w 1429781"/>
                <a:gd name="connsiteY197" fmla="*/ 215400 h 283211"/>
                <a:gd name="connsiteX198" fmla="*/ 522446 w 1429781"/>
                <a:gd name="connsiteY198" fmla="*/ 122326 h 283211"/>
                <a:gd name="connsiteX199" fmla="*/ 506574 w 1429781"/>
                <a:gd name="connsiteY199" fmla="*/ 77119 h 283211"/>
                <a:gd name="connsiteX200" fmla="*/ 461604 w 1429781"/>
                <a:gd name="connsiteY200" fmla="*/ 61163 h 283211"/>
                <a:gd name="connsiteX201" fmla="*/ 162686 w 1429781"/>
                <a:gd name="connsiteY201" fmla="*/ 5319 h 283211"/>
                <a:gd name="connsiteX202" fmla="*/ 154750 w 1429781"/>
                <a:gd name="connsiteY202" fmla="*/ 1330 h 283211"/>
                <a:gd name="connsiteX203" fmla="*/ 145491 w 1429781"/>
                <a:gd name="connsiteY203" fmla="*/ 0 h 283211"/>
                <a:gd name="connsiteX204" fmla="*/ 136233 w 1429781"/>
                <a:gd name="connsiteY204" fmla="*/ 1330 h 283211"/>
                <a:gd name="connsiteX205" fmla="*/ 126974 w 1429781"/>
                <a:gd name="connsiteY205" fmla="*/ 5319 h 283211"/>
                <a:gd name="connsiteX206" fmla="*/ 120361 w 1429781"/>
                <a:gd name="connsiteY206" fmla="*/ 13296 h 283211"/>
                <a:gd name="connsiteX207" fmla="*/ 119038 w 1429781"/>
                <a:gd name="connsiteY207" fmla="*/ 22604 h 283211"/>
                <a:gd name="connsiteX208" fmla="*/ 120361 w 1429781"/>
                <a:gd name="connsiteY208" fmla="*/ 33241 h 283211"/>
                <a:gd name="connsiteX209" fmla="*/ 125651 w 1429781"/>
                <a:gd name="connsiteY209" fmla="*/ 41219 h 283211"/>
                <a:gd name="connsiteX210" fmla="*/ 133587 w 1429781"/>
                <a:gd name="connsiteY210" fmla="*/ 45207 h 283211"/>
                <a:gd name="connsiteX211" fmla="*/ 142846 w 1429781"/>
                <a:gd name="connsiteY211" fmla="*/ 46537 h 283211"/>
                <a:gd name="connsiteX212" fmla="*/ 152104 w 1429781"/>
                <a:gd name="connsiteY212" fmla="*/ 45207 h 283211"/>
                <a:gd name="connsiteX213" fmla="*/ 160040 w 1429781"/>
                <a:gd name="connsiteY213" fmla="*/ 41219 h 283211"/>
                <a:gd name="connsiteX214" fmla="*/ 165331 w 1429781"/>
                <a:gd name="connsiteY214" fmla="*/ 33241 h 283211"/>
                <a:gd name="connsiteX215" fmla="*/ 167976 w 1429781"/>
                <a:gd name="connsiteY215" fmla="*/ 22604 h 283211"/>
                <a:gd name="connsiteX216" fmla="*/ 165331 w 1429781"/>
                <a:gd name="connsiteY216" fmla="*/ 11967 h 283211"/>
                <a:gd name="connsiteX217" fmla="*/ 162686 w 1429781"/>
                <a:gd name="connsiteY217" fmla="*/ 5319 h 2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429781" h="283211">
                  <a:moveTo>
                    <a:pt x="863688" y="61163"/>
                  </a:moveTo>
                  <a:cubicBezTo>
                    <a:pt x="853107" y="61163"/>
                    <a:pt x="843849" y="62493"/>
                    <a:pt x="834590" y="66482"/>
                  </a:cubicBezTo>
                  <a:cubicBezTo>
                    <a:pt x="825332" y="70470"/>
                    <a:pt x="817396" y="75789"/>
                    <a:pt x="810783" y="82437"/>
                  </a:cubicBezTo>
                  <a:cubicBezTo>
                    <a:pt x="809460" y="79778"/>
                    <a:pt x="806815" y="77119"/>
                    <a:pt x="804169" y="75789"/>
                  </a:cubicBezTo>
                  <a:cubicBezTo>
                    <a:pt x="801524" y="73130"/>
                    <a:pt x="797556" y="70470"/>
                    <a:pt x="794911" y="69141"/>
                  </a:cubicBezTo>
                  <a:cubicBezTo>
                    <a:pt x="790943" y="66482"/>
                    <a:pt x="786975" y="65152"/>
                    <a:pt x="781684" y="63822"/>
                  </a:cubicBezTo>
                  <a:cubicBezTo>
                    <a:pt x="776394" y="62493"/>
                    <a:pt x="771103" y="62493"/>
                    <a:pt x="764490" y="62493"/>
                  </a:cubicBezTo>
                  <a:cubicBezTo>
                    <a:pt x="753909" y="62493"/>
                    <a:pt x="745973" y="63822"/>
                    <a:pt x="738037" y="67811"/>
                  </a:cubicBezTo>
                  <a:cubicBezTo>
                    <a:pt x="730101" y="71800"/>
                    <a:pt x="724811" y="77119"/>
                    <a:pt x="719520" y="82437"/>
                  </a:cubicBezTo>
                  <a:lnTo>
                    <a:pt x="718197" y="65152"/>
                  </a:lnTo>
                  <a:lnTo>
                    <a:pt x="671905" y="65152"/>
                  </a:lnTo>
                  <a:lnTo>
                    <a:pt x="671905" y="216730"/>
                  </a:lnTo>
                  <a:lnTo>
                    <a:pt x="719520" y="216730"/>
                  </a:lnTo>
                  <a:lnTo>
                    <a:pt x="719520" y="135622"/>
                  </a:lnTo>
                  <a:cubicBezTo>
                    <a:pt x="719520" y="126315"/>
                    <a:pt x="722165" y="118337"/>
                    <a:pt x="727456" y="111689"/>
                  </a:cubicBezTo>
                  <a:cubicBezTo>
                    <a:pt x="732746" y="105041"/>
                    <a:pt x="740682" y="102382"/>
                    <a:pt x="749941" y="102382"/>
                  </a:cubicBezTo>
                  <a:cubicBezTo>
                    <a:pt x="757877" y="102382"/>
                    <a:pt x="764490" y="105041"/>
                    <a:pt x="768458" y="110359"/>
                  </a:cubicBezTo>
                  <a:cubicBezTo>
                    <a:pt x="772426" y="115678"/>
                    <a:pt x="775071" y="122326"/>
                    <a:pt x="775071" y="131633"/>
                  </a:cubicBezTo>
                  <a:lnTo>
                    <a:pt x="775071" y="218059"/>
                  </a:lnTo>
                  <a:lnTo>
                    <a:pt x="821364" y="218059"/>
                  </a:lnTo>
                  <a:lnTo>
                    <a:pt x="821364" y="136952"/>
                  </a:lnTo>
                  <a:cubicBezTo>
                    <a:pt x="821364" y="127645"/>
                    <a:pt x="824009" y="119667"/>
                    <a:pt x="829300" y="113019"/>
                  </a:cubicBezTo>
                  <a:cubicBezTo>
                    <a:pt x="834590" y="106370"/>
                    <a:pt x="842526" y="103711"/>
                    <a:pt x="851785" y="103711"/>
                  </a:cubicBezTo>
                  <a:cubicBezTo>
                    <a:pt x="859721" y="103711"/>
                    <a:pt x="866334" y="106370"/>
                    <a:pt x="870302" y="111689"/>
                  </a:cubicBezTo>
                  <a:cubicBezTo>
                    <a:pt x="874270" y="117008"/>
                    <a:pt x="876915" y="123656"/>
                    <a:pt x="876915" y="132963"/>
                  </a:cubicBezTo>
                  <a:lnTo>
                    <a:pt x="876915" y="219389"/>
                  </a:lnTo>
                  <a:lnTo>
                    <a:pt x="924530" y="219389"/>
                  </a:lnTo>
                  <a:lnTo>
                    <a:pt x="924530" y="126315"/>
                  </a:lnTo>
                  <a:cubicBezTo>
                    <a:pt x="924530" y="107700"/>
                    <a:pt x="919240" y="93074"/>
                    <a:pt x="908658" y="81107"/>
                  </a:cubicBezTo>
                  <a:cubicBezTo>
                    <a:pt x="898077" y="66482"/>
                    <a:pt x="883528" y="61163"/>
                    <a:pt x="863688" y="61163"/>
                  </a:cubicBezTo>
                  <a:moveTo>
                    <a:pt x="1059440" y="154237"/>
                  </a:moveTo>
                  <a:cubicBezTo>
                    <a:pt x="1058118" y="159556"/>
                    <a:pt x="1055472" y="163545"/>
                    <a:pt x="1052827" y="167533"/>
                  </a:cubicBezTo>
                  <a:cubicBezTo>
                    <a:pt x="1050182" y="171522"/>
                    <a:pt x="1046214" y="174182"/>
                    <a:pt x="1040923" y="176841"/>
                  </a:cubicBezTo>
                  <a:cubicBezTo>
                    <a:pt x="1035633" y="179500"/>
                    <a:pt x="1030342" y="180830"/>
                    <a:pt x="1025051" y="180830"/>
                  </a:cubicBezTo>
                  <a:cubicBezTo>
                    <a:pt x="1018438" y="180830"/>
                    <a:pt x="1013148" y="179500"/>
                    <a:pt x="1009180" y="176841"/>
                  </a:cubicBezTo>
                  <a:cubicBezTo>
                    <a:pt x="1003889" y="174182"/>
                    <a:pt x="999921" y="171522"/>
                    <a:pt x="997276" y="167533"/>
                  </a:cubicBezTo>
                  <a:cubicBezTo>
                    <a:pt x="994630" y="163545"/>
                    <a:pt x="991985" y="159556"/>
                    <a:pt x="990663" y="154237"/>
                  </a:cubicBezTo>
                  <a:cubicBezTo>
                    <a:pt x="989340" y="148919"/>
                    <a:pt x="988017" y="144930"/>
                    <a:pt x="988017" y="139611"/>
                  </a:cubicBezTo>
                  <a:cubicBezTo>
                    <a:pt x="988017" y="134293"/>
                    <a:pt x="989340" y="128974"/>
                    <a:pt x="990663" y="124985"/>
                  </a:cubicBezTo>
                  <a:cubicBezTo>
                    <a:pt x="991985" y="119667"/>
                    <a:pt x="994630" y="115678"/>
                    <a:pt x="997276" y="111689"/>
                  </a:cubicBezTo>
                  <a:cubicBezTo>
                    <a:pt x="999921" y="107700"/>
                    <a:pt x="1003889" y="105041"/>
                    <a:pt x="1009180" y="102382"/>
                  </a:cubicBezTo>
                  <a:cubicBezTo>
                    <a:pt x="1014470" y="99722"/>
                    <a:pt x="1019761" y="98393"/>
                    <a:pt x="1025051" y="98393"/>
                  </a:cubicBezTo>
                  <a:cubicBezTo>
                    <a:pt x="1031665" y="98393"/>
                    <a:pt x="1036955" y="99722"/>
                    <a:pt x="1040923" y="102382"/>
                  </a:cubicBezTo>
                  <a:cubicBezTo>
                    <a:pt x="1046214" y="105041"/>
                    <a:pt x="1048859" y="107700"/>
                    <a:pt x="1052827" y="111689"/>
                  </a:cubicBezTo>
                  <a:cubicBezTo>
                    <a:pt x="1055472" y="115678"/>
                    <a:pt x="1058118" y="119667"/>
                    <a:pt x="1059440" y="124985"/>
                  </a:cubicBezTo>
                  <a:cubicBezTo>
                    <a:pt x="1060763" y="130304"/>
                    <a:pt x="1062086" y="134293"/>
                    <a:pt x="1062086" y="139611"/>
                  </a:cubicBezTo>
                  <a:cubicBezTo>
                    <a:pt x="1062086" y="144930"/>
                    <a:pt x="1060763" y="148919"/>
                    <a:pt x="1059440" y="154237"/>
                  </a:cubicBezTo>
                  <a:moveTo>
                    <a:pt x="1084571" y="82437"/>
                  </a:moveTo>
                  <a:cubicBezTo>
                    <a:pt x="1076635" y="75789"/>
                    <a:pt x="1068699" y="69141"/>
                    <a:pt x="1058118" y="65152"/>
                  </a:cubicBezTo>
                  <a:cubicBezTo>
                    <a:pt x="1047536" y="61163"/>
                    <a:pt x="1036955" y="58504"/>
                    <a:pt x="1023729" y="58504"/>
                  </a:cubicBezTo>
                  <a:cubicBezTo>
                    <a:pt x="1010502" y="58504"/>
                    <a:pt x="999921" y="61163"/>
                    <a:pt x="989340" y="65152"/>
                  </a:cubicBezTo>
                  <a:cubicBezTo>
                    <a:pt x="978759" y="69141"/>
                    <a:pt x="970823" y="74459"/>
                    <a:pt x="962887" y="82437"/>
                  </a:cubicBezTo>
                  <a:cubicBezTo>
                    <a:pt x="954951" y="89085"/>
                    <a:pt x="949661" y="98393"/>
                    <a:pt x="945693" y="107700"/>
                  </a:cubicBezTo>
                  <a:cubicBezTo>
                    <a:pt x="941725" y="117008"/>
                    <a:pt x="939079" y="127645"/>
                    <a:pt x="939079" y="139611"/>
                  </a:cubicBezTo>
                  <a:cubicBezTo>
                    <a:pt x="939079" y="150248"/>
                    <a:pt x="941725" y="160885"/>
                    <a:pt x="945693" y="171522"/>
                  </a:cubicBezTo>
                  <a:cubicBezTo>
                    <a:pt x="949661" y="180830"/>
                    <a:pt x="954951" y="190137"/>
                    <a:pt x="962887" y="196785"/>
                  </a:cubicBezTo>
                  <a:cubicBezTo>
                    <a:pt x="970823" y="203434"/>
                    <a:pt x="978759" y="210082"/>
                    <a:pt x="989340" y="214071"/>
                  </a:cubicBezTo>
                  <a:cubicBezTo>
                    <a:pt x="999921" y="218059"/>
                    <a:pt x="1010502" y="220719"/>
                    <a:pt x="1023729" y="220719"/>
                  </a:cubicBezTo>
                  <a:cubicBezTo>
                    <a:pt x="1036955" y="220719"/>
                    <a:pt x="1047536" y="218059"/>
                    <a:pt x="1058118" y="214071"/>
                  </a:cubicBezTo>
                  <a:cubicBezTo>
                    <a:pt x="1068699" y="210082"/>
                    <a:pt x="1076635" y="203434"/>
                    <a:pt x="1084571" y="196785"/>
                  </a:cubicBezTo>
                  <a:cubicBezTo>
                    <a:pt x="1092506" y="190137"/>
                    <a:pt x="1097797" y="180830"/>
                    <a:pt x="1101765" y="171522"/>
                  </a:cubicBezTo>
                  <a:cubicBezTo>
                    <a:pt x="1105733" y="162215"/>
                    <a:pt x="1108378" y="151578"/>
                    <a:pt x="1108378" y="139611"/>
                  </a:cubicBezTo>
                  <a:cubicBezTo>
                    <a:pt x="1108378" y="128974"/>
                    <a:pt x="1105733" y="118337"/>
                    <a:pt x="1101765" y="107700"/>
                  </a:cubicBezTo>
                  <a:cubicBezTo>
                    <a:pt x="1097797" y="98393"/>
                    <a:pt x="1092506" y="89085"/>
                    <a:pt x="1084571" y="82437"/>
                  </a:cubicBezTo>
                  <a:moveTo>
                    <a:pt x="1227416" y="63822"/>
                  </a:moveTo>
                  <a:lnTo>
                    <a:pt x="1191705" y="163545"/>
                  </a:lnTo>
                  <a:lnTo>
                    <a:pt x="1154671" y="63822"/>
                  </a:lnTo>
                  <a:lnTo>
                    <a:pt x="1101765" y="63822"/>
                  </a:lnTo>
                  <a:lnTo>
                    <a:pt x="1167897" y="215400"/>
                  </a:lnTo>
                  <a:lnTo>
                    <a:pt x="1212867" y="215400"/>
                  </a:lnTo>
                  <a:lnTo>
                    <a:pt x="1280322" y="63822"/>
                  </a:lnTo>
                  <a:lnTo>
                    <a:pt x="1227416" y="63822"/>
                  </a:lnTo>
                  <a:close/>
                  <a:moveTo>
                    <a:pt x="1318679" y="123656"/>
                  </a:moveTo>
                  <a:cubicBezTo>
                    <a:pt x="1318679" y="120996"/>
                    <a:pt x="1320002" y="117008"/>
                    <a:pt x="1321324" y="114348"/>
                  </a:cubicBezTo>
                  <a:cubicBezTo>
                    <a:pt x="1322647" y="110359"/>
                    <a:pt x="1325292" y="107700"/>
                    <a:pt x="1327938" y="105041"/>
                  </a:cubicBezTo>
                  <a:cubicBezTo>
                    <a:pt x="1330583" y="102382"/>
                    <a:pt x="1334551" y="99722"/>
                    <a:pt x="1338519" y="98393"/>
                  </a:cubicBezTo>
                  <a:cubicBezTo>
                    <a:pt x="1342487" y="97063"/>
                    <a:pt x="1347777" y="95733"/>
                    <a:pt x="1353068" y="95733"/>
                  </a:cubicBezTo>
                  <a:cubicBezTo>
                    <a:pt x="1358358" y="95733"/>
                    <a:pt x="1363649" y="97063"/>
                    <a:pt x="1367617" y="98393"/>
                  </a:cubicBezTo>
                  <a:cubicBezTo>
                    <a:pt x="1371585" y="99722"/>
                    <a:pt x="1375553" y="102382"/>
                    <a:pt x="1378198" y="105041"/>
                  </a:cubicBezTo>
                  <a:cubicBezTo>
                    <a:pt x="1380843" y="107700"/>
                    <a:pt x="1383489" y="110359"/>
                    <a:pt x="1384811" y="114348"/>
                  </a:cubicBezTo>
                  <a:cubicBezTo>
                    <a:pt x="1386134" y="118337"/>
                    <a:pt x="1387457" y="120996"/>
                    <a:pt x="1387457" y="123656"/>
                  </a:cubicBezTo>
                  <a:lnTo>
                    <a:pt x="1318679" y="123656"/>
                  </a:lnTo>
                  <a:close/>
                  <a:moveTo>
                    <a:pt x="1429781" y="144930"/>
                  </a:moveTo>
                  <a:cubicBezTo>
                    <a:pt x="1429781" y="131633"/>
                    <a:pt x="1428459" y="120996"/>
                    <a:pt x="1424491" y="110359"/>
                  </a:cubicBezTo>
                  <a:cubicBezTo>
                    <a:pt x="1420523" y="99722"/>
                    <a:pt x="1416555" y="90415"/>
                    <a:pt x="1409942" y="82437"/>
                  </a:cubicBezTo>
                  <a:cubicBezTo>
                    <a:pt x="1403328" y="74459"/>
                    <a:pt x="1395393" y="69141"/>
                    <a:pt x="1386134" y="65152"/>
                  </a:cubicBezTo>
                  <a:cubicBezTo>
                    <a:pt x="1376875" y="61163"/>
                    <a:pt x="1364972" y="58504"/>
                    <a:pt x="1353068" y="58504"/>
                  </a:cubicBezTo>
                  <a:cubicBezTo>
                    <a:pt x="1339841" y="58504"/>
                    <a:pt x="1329260" y="61163"/>
                    <a:pt x="1318679" y="65152"/>
                  </a:cubicBezTo>
                  <a:cubicBezTo>
                    <a:pt x="1308098" y="69141"/>
                    <a:pt x="1300162" y="75789"/>
                    <a:pt x="1293549" y="82437"/>
                  </a:cubicBezTo>
                  <a:cubicBezTo>
                    <a:pt x="1286936" y="89085"/>
                    <a:pt x="1281645" y="98393"/>
                    <a:pt x="1277677" y="107700"/>
                  </a:cubicBezTo>
                  <a:cubicBezTo>
                    <a:pt x="1273709" y="117008"/>
                    <a:pt x="1272386" y="127645"/>
                    <a:pt x="1272386" y="138282"/>
                  </a:cubicBezTo>
                  <a:cubicBezTo>
                    <a:pt x="1272386" y="150248"/>
                    <a:pt x="1273709" y="160885"/>
                    <a:pt x="1277677" y="171522"/>
                  </a:cubicBezTo>
                  <a:cubicBezTo>
                    <a:pt x="1281645" y="182159"/>
                    <a:pt x="1286936" y="190137"/>
                    <a:pt x="1294871" y="196785"/>
                  </a:cubicBezTo>
                  <a:cubicBezTo>
                    <a:pt x="1302807" y="203434"/>
                    <a:pt x="1310743" y="208752"/>
                    <a:pt x="1321324" y="212741"/>
                  </a:cubicBezTo>
                  <a:cubicBezTo>
                    <a:pt x="1331905" y="216730"/>
                    <a:pt x="1343809" y="218059"/>
                    <a:pt x="1357036" y="218059"/>
                  </a:cubicBezTo>
                  <a:cubicBezTo>
                    <a:pt x="1367617" y="218059"/>
                    <a:pt x="1375553" y="216730"/>
                    <a:pt x="1383489" y="215400"/>
                  </a:cubicBezTo>
                  <a:cubicBezTo>
                    <a:pt x="1391425" y="214071"/>
                    <a:pt x="1398038" y="211411"/>
                    <a:pt x="1403328" y="208752"/>
                  </a:cubicBezTo>
                  <a:cubicBezTo>
                    <a:pt x="1408619" y="206093"/>
                    <a:pt x="1413910" y="203434"/>
                    <a:pt x="1416555" y="202104"/>
                  </a:cubicBezTo>
                  <a:cubicBezTo>
                    <a:pt x="1420523" y="199445"/>
                    <a:pt x="1423168" y="198115"/>
                    <a:pt x="1424491" y="196785"/>
                  </a:cubicBezTo>
                  <a:lnTo>
                    <a:pt x="1404651" y="167533"/>
                  </a:lnTo>
                  <a:cubicBezTo>
                    <a:pt x="1400683" y="170193"/>
                    <a:pt x="1395393" y="172852"/>
                    <a:pt x="1387457" y="176841"/>
                  </a:cubicBezTo>
                  <a:cubicBezTo>
                    <a:pt x="1379521" y="180830"/>
                    <a:pt x="1370262" y="182159"/>
                    <a:pt x="1357036" y="182159"/>
                  </a:cubicBezTo>
                  <a:cubicBezTo>
                    <a:pt x="1343809" y="182159"/>
                    <a:pt x="1334551" y="179500"/>
                    <a:pt x="1326615" y="172852"/>
                  </a:cubicBezTo>
                  <a:cubicBezTo>
                    <a:pt x="1320002" y="166204"/>
                    <a:pt x="1316034" y="159556"/>
                    <a:pt x="1316034" y="151578"/>
                  </a:cubicBezTo>
                  <a:lnTo>
                    <a:pt x="1427136" y="151578"/>
                  </a:lnTo>
                  <a:lnTo>
                    <a:pt x="1427136" y="144930"/>
                  </a:lnTo>
                  <a:close/>
                  <a:moveTo>
                    <a:pt x="633548" y="180830"/>
                  </a:moveTo>
                  <a:cubicBezTo>
                    <a:pt x="629580" y="182159"/>
                    <a:pt x="625612" y="183489"/>
                    <a:pt x="620321" y="183489"/>
                  </a:cubicBezTo>
                  <a:cubicBezTo>
                    <a:pt x="613708" y="183489"/>
                    <a:pt x="609740" y="182159"/>
                    <a:pt x="605772" y="178171"/>
                  </a:cubicBezTo>
                  <a:cubicBezTo>
                    <a:pt x="603127" y="174182"/>
                    <a:pt x="601804" y="168863"/>
                    <a:pt x="601804" y="160885"/>
                  </a:cubicBezTo>
                  <a:lnTo>
                    <a:pt x="601804" y="101052"/>
                  </a:lnTo>
                  <a:lnTo>
                    <a:pt x="641484" y="101052"/>
                  </a:lnTo>
                  <a:lnTo>
                    <a:pt x="641484" y="63822"/>
                  </a:lnTo>
                  <a:lnTo>
                    <a:pt x="601804" y="63822"/>
                  </a:lnTo>
                  <a:lnTo>
                    <a:pt x="601804" y="18615"/>
                  </a:lnTo>
                  <a:lnTo>
                    <a:pt x="555512" y="18615"/>
                  </a:lnTo>
                  <a:lnTo>
                    <a:pt x="555512" y="63822"/>
                  </a:lnTo>
                  <a:lnTo>
                    <a:pt x="530381" y="63822"/>
                  </a:lnTo>
                  <a:lnTo>
                    <a:pt x="530381" y="99722"/>
                  </a:lnTo>
                  <a:lnTo>
                    <a:pt x="555512" y="99722"/>
                  </a:lnTo>
                  <a:lnTo>
                    <a:pt x="555512" y="156896"/>
                  </a:lnTo>
                  <a:cubicBezTo>
                    <a:pt x="555512" y="166204"/>
                    <a:pt x="556834" y="175511"/>
                    <a:pt x="558157" y="182159"/>
                  </a:cubicBezTo>
                  <a:cubicBezTo>
                    <a:pt x="560802" y="190137"/>
                    <a:pt x="563448" y="196785"/>
                    <a:pt x="568738" y="202104"/>
                  </a:cubicBezTo>
                  <a:cubicBezTo>
                    <a:pt x="574029" y="207422"/>
                    <a:pt x="579319" y="211411"/>
                    <a:pt x="587255" y="215400"/>
                  </a:cubicBezTo>
                  <a:cubicBezTo>
                    <a:pt x="595191" y="218059"/>
                    <a:pt x="604450" y="220719"/>
                    <a:pt x="615031" y="220719"/>
                  </a:cubicBezTo>
                  <a:cubicBezTo>
                    <a:pt x="630903" y="220719"/>
                    <a:pt x="645452" y="215400"/>
                    <a:pt x="660001" y="206093"/>
                  </a:cubicBezTo>
                  <a:lnTo>
                    <a:pt x="645452" y="174182"/>
                  </a:lnTo>
                  <a:cubicBezTo>
                    <a:pt x="641484" y="176841"/>
                    <a:pt x="637516" y="179500"/>
                    <a:pt x="633548" y="180830"/>
                  </a:cubicBezTo>
                  <a:moveTo>
                    <a:pt x="91263" y="61163"/>
                  </a:moveTo>
                  <a:cubicBezTo>
                    <a:pt x="80681" y="61163"/>
                    <a:pt x="71423" y="63822"/>
                    <a:pt x="64810" y="67811"/>
                  </a:cubicBezTo>
                  <a:cubicBezTo>
                    <a:pt x="58196" y="73130"/>
                    <a:pt x="52906" y="77119"/>
                    <a:pt x="48938" y="82437"/>
                  </a:cubicBezTo>
                  <a:lnTo>
                    <a:pt x="46293" y="63822"/>
                  </a:lnTo>
                  <a:lnTo>
                    <a:pt x="0" y="63822"/>
                  </a:lnTo>
                  <a:lnTo>
                    <a:pt x="0" y="215400"/>
                  </a:lnTo>
                  <a:lnTo>
                    <a:pt x="47615" y="215400"/>
                  </a:lnTo>
                  <a:lnTo>
                    <a:pt x="47615" y="140941"/>
                  </a:lnTo>
                  <a:cubicBezTo>
                    <a:pt x="47615" y="128974"/>
                    <a:pt x="51583" y="119667"/>
                    <a:pt x="58196" y="113019"/>
                  </a:cubicBezTo>
                  <a:cubicBezTo>
                    <a:pt x="64810" y="106370"/>
                    <a:pt x="74068" y="103711"/>
                    <a:pt x="85972" y="103711"/>
                  </a:cubicBezTo>
                  <a:cubicBezTo>
                    <a:pt x="91263" y="103711"/>
                    <a:pt x="96553" y="103711"/>
                    <a:pt x="100521" y="105041"/>
                  </a:cubicBezTo>
                  <a:lnTo>
                    <a:pt x="108457" y="63822"/>
                  </a:lnTo>
                  <a:cubicBezTo>
                    <a:pt x="105812" y="62493"/>
                    <a:pt x="104489" y="62493"/>
                    <a:pt x="101844" y="62493"/>
                  </a:cubicBezTo>
                  <a:cubicBezTo>
                    <a:pt x="99199" y="61163"/>
                    <a:pt x="95231" y="61163"/>
                    <a:pt x="91263" y="61163"/>
                  </a:cubicBezTo>
                  <a:moveTo>
                    <a:pt x="120361" y="215400"/>
                  </a:moveTo>
                  <a:lnTo>
                    <a:pt x="167976" y="215400"/>
                  </a:lnTo>
                  <a:lnTo>
                    <a:pt x="167976" y="63822"/>
                  </a:lnTo>
                  <a:lnTo>
                    <a:pt x="120361" y="63822"/>
                  </a:lnTo>
                  <a:lnTo>
                    <a:pt x="120361" y="215400"/>
                  </a:lnTo>
                  <a:close/>
                  <a:moveTo>
                    <a:pt x="296273" y="147589"/>
                  </a:moveTo>
                  <a:cubicBezTo>
                    <a:pt x="296273" y="156896"/>
                    <a:pt x="293628" y="164874"/>
                    <a:pt x="288337" y="168863"/>
                  </a:cubicBezTo>
                  <a:cubicBezTo>
                    <a:pt x="283046" y="172852"/>
                    <a:pt x="275111" y="175511"/>
                    <a:pt x="265852" y="175511"/>
                  </a:cubicBezTo>
                  <a:cubicBezTo>
                    <a:pt x="255271" y="175511"/>
                    <a:pt x="247335" y="172852"/>
                    <a:pt x="242044" y="166204"/>
                  </a:cubicBezTo>
                  <a:cubicBezTo>
                    <a:pt x="236754" y="159556"/>
                    <a:pt x="234109" y="151578"/>
                    <a:pt x="234109" y="139611"/>
                  </a:cubicBezTo>
                  <a:cubicBezTo>
                    <a:pt x="234109" y="134293"/>
                    <a:pt x="235431" y="128974"/>
                    <a:pt x="236754" y="123656"/>
                  </a:cubicBezTo>
                  <a:cubicBezTo>
                    <a:pt x="238076" y="118337"/>
                    <a:pt x="240722" y="114348"/>
                    <a:pt x="244690" y="110359"/>
                  </a:cubicBezTo>
                  <a:cubicBezTo>
                    <a:pt x="248658" y="106370"/>
                    <a:pt x="252626" y="103711"/>
                    <a:pt x="257916" y="101052"/>
                  </a:cubicBezTo>
                  <a:cubicBezTo>
                    <a:pt x="263207" y="98393"/>
                    <a:pt x="268497" y="97063"/>
                    <a:pt x="276433" y="97063"/>
                  </a:cubicBezTo>
                  <a:cubicBezTo>
                    <a:pt x="281724" y="97063"/>
                    <a:pt x="285692" y="97063"/>
                    <a:pt x="288337" y="98393"/>
                  </a:cubicBezTo>
                  <a:cubicBezTo>
                    <a:pt x="290982" y="98393"/>
                    <a:pt x="294950" y="99722"/>
                    <a:pt x="297596" y="101052"/>
                  </a:cubicBezTo>
                  <a:lnTo>
                    <a:pt x="297596" y="147589"/>
                  </a:lnTo>
                  <a:close/>
                  <a:moveTo>
                    <a:pt x="275111" y="61163"/>
                  </a:moveTo>
                  <a:cubicBezTo>
                    <a:pt x="261884" y="61163"/>
                    <a:pt x="249980" y="62493"/>
                    <a:pt x="238076" y="66482"/>
                  </a:cubicBezTo>
                  <a:cubicBezTo>
                    <a:pt x="227495" y="70470"/>
                    <a:pt x="218237" y="75789"/>
                    <a:pt x="210301" y="82437"/>
                  </a:cubicBezTo>
                  <a:cubicBezTo>
                    <a:pt x="202365" y="89085"/>
                    <a:pt x="195752" y="98393"/>
                    <a:pt x="191784" y="107700"/>
                  </a:cubicBezTo>
                  <a:cubicBezTo>
                    <a:pt x="187816" y="118337"/>
                    <a:pt x="185171" y="128974"/>
                    <a:pt x="185171" y="140941"/>
                  </a:cubicBezTo>
                  <a:cubicBezTo>
                    <a:pt x="185171" y="151578"/>
                    <a:pt x="186493" y="160885"/>
                    <a:pt x="190461" y="170193"/>
                  </a:cubicBezTo>
                  <a:cubicBezTo>
                    <a:pt x="193106" y="179500"/>
                    <a:pt x="198397" y="186148"/>
                    <a:pt x="203688" y="192796"/>
                  </a:cubicBezTo>
                  <a:cubicBezTo>
                    <a:pt x="210301" y="199445"/>
                    <a:pt x="216914" y="204763"/>
                    <a:pt x="226173" y="207422"/>
                  </a:cubicBezTo>
                  <a:cubicBezTo>
                    <a:pt x="235431" y="211411"/>
                    <a:pt x="244690" y="212741"/>
                    <a:pt x="256593" y="212741"/>
                  </a:cubicBezTo>
                  <a:cubicBezTo>
                    <a:pt x="273788" y="212741"/>
                    <a:pt x="287014" y="208752"/>
                    <a:pt x="296273" y="200774"/>
                  </a:cubicBezTo>
                  <a:lnTo>
                    <a:pt x="296273" y="211411"/>
                  </a:lnTo>
                  <a:cubicBezTo>
                    <a:pt x="296273" y="222048"/>
                    <a:pt x="293628" y="231356"/>
                    <a:pt x="287014" y="236674"/>
                  </a:cubicBezTo>
                  <a:cubicBezTo>
                    <a:pt x="280401" y="241993"/>
                    <a:pt x="272465" y="244652"/>
                    <a:pt x="261884" y="244652"/>
                  </a:cubicBezTo>
                  <a:cubicBezTo>
                    <a:pt x="253948" y="244652"/>
                    <a:pt x="246012" y="243322"/>
                    <a:pt x="239399" y="241993"/>
                  </a:cubicBezTo>
                  <a:cubicBezTo>
                    <a:pt x="232786" y="239334"/>
                    <a:pt x="226173" y="236674"/>
                    <a:pt x="219559" y="234015"/>
                  </a:cubicBezTo>
                  <a:lnTo>
                    <a:pt x="198397" y="267256"/>
                  </a:lnTo>
                  <a:cubicBezTo>
                    <a:pt x="207656" y="272574"/>
                    <a:pt x="216914" y="276563"/>
                    <a:pt x="227495" y="279222"/>
                  </a:cubicBezTo>
                  <a:cubicBezTo>
                    <a:pt x="238076" y="281882"/>
                    <a:pt x="249980" y="283211"/>
                    <a:pt x="264529" y="283211"/>
                  </a:cubicBezTo>
                  <a:cubicBezTo>
                    <a:pt x="289660" y="283211"/>
                    <a:pt x="308177" y="277893"/>
                    <a:pt x="322726" y="265926"/>
                  </a:cubicBezTo>
                  <a:cubicBezTo>
                    <a:pt x="337275" y="253959"/>
                    <a:pt x="343888" y="235345"/>
                    <a:pt x="343888" y="210082"/>
                  </a:cubicBezTo>
                  <a:lnTo>
                    <a:pt x="343888" y="71800"/>
                  </a:lnTo>
                  <a:cubicBezTo>
                    <a:pt x="334630" y="69141"/>
                    <a:pt x="324049" y="66482"/>
                    <a:pt x="312145" y="63822"/>
                  </a:cubicBezTo>
                  <a:cubicBezTo>
                    <a:pt x="300241" y="62493"/>
                    <a:pt x="288337" y="61163"/>
                    <a:pt x="275111" y="61163"/>
                  </a:cubicBezTo>
                  <a:moveTo>
                    <a:pt x="461604" y="61163"/>
                  </a:moveTo>
                  <a:cubicBezTo>
                    <a:pt x="452345" y="61163"/>
                    <a:pt x="444409" y="62493"/>
                    <a:pt x="436473" y="66482"/>
                  </a:cubicBezTo>
                  <a:cubicBezTo>
                    <a:pt x="428538" y="69141"/>
                    <a:pt x="421924" y="74459"/>
                    <a:pt x="416634" y="79778"/>
                  </a:cubicBezTo>
                  <a:lnTo>
                    <a:pt x="416634" y="0"/>
                  </a:lnTo>
                  <a:lnTo>
                    <a:pt x="369018" y="0"/>
                  </a:lnTo>
                  <a:lnTo>
                    <a:pt x="369018" y="215400"/>
                  </a:lnTo>
                  <a:lnTo>
                    <a:pt x="416634" y="215400"/>
                  </a:lnTo>
                  <a:lnTo>
                    <a:pt x="416634" y="134293"/>
                  </a:lnTo>
                  <a:cubicBezTo>
                    <a:pt x="416634" y="130304"/>
                    <a:pt x="417956" y="124985"/>
                    <a:pt x="419279" y="120996"/>
                  </a:cubicBezTo>
                  <a:cubicBezTo>
                    <a:pt x="420602" y="117008"/>
                    <a:pt x="423247" y="113019"/>
                    <a:pt x="425892" y="110359"/>
                  </a:cubicBezTo>
                  <a:cubicBezTo>
                    <a:pt x="428538" y="107700"/>
                    <a:pt x="432506" y="105041"/>
                    <a:pt x="436473" y="103711"/>
                  </a:cubicBezTo>
                  <a:cubicBezTo>
                    <a:pt x="440441" y="102382"/>
                    <a:pt x="444409" y="101052"/>
                    <a:pt x="449700" y="101052"/>
                  </a:cubicBezTo>
                  <a:cubicBezTo>
                    <a:pt x="457636" y="101052"/>
                    <a:pt x="464249" y="103711"/>
                    <a:pt x="468217" y="109030"/>
                  </a:cubicBezTo>
                  <a:cubicBezTo>
                    <a:pt x="473508" y="114348"/>
                    <a:pt x="474830" y="120996"/>
                    <a:pt x="474830" y="128974"/>
                  </a:cubicBezTo>
                  <a:lnTo>
                    <a:pt x="474830" y="215400"/>
                  </a:lnTo>
                  <a:lnTo>
                    <a:pt x="522446" y="215400"/>
                  </a:lnTo>
                  <a:lnTo>
                    <a:pt x="522446" y="122326"/>
                  </a:lnTo>
                  <a:cubicBezTo>
                    <a:pt x="522446" y="102382"/>
                    <a:pt x="517155" y="86426"/>
                    <a:pt x="506574" y="77119"/>
                  </a:cubicBezTo>
                  <a:cubicBezTo>
                    <a:pt x="494670" y="65152"/>
                    <a:pt x="480121" y="61163"/>
                    <a:pt x="461604" y="61163"/>
                  </a:cubicBezTo>
                  <a:moveTo>
                    <a:pt x="162686" y="5319"/>
                  </a:moveTo>
                  <a:cubicBezTo>
                    <a:pt x="160040" y="2659"/>
                    <a:pt x="157395" y="1330"/>
                    <a:pt x="154750" y="1330"/>
                  </a:cubicBezTo>
                  <a:cubicBezTo>
                    <a:pt x="152104" y="0"/>
                    <a:pt x="148136" y="0"/>
                    <a:pt x="145491" y="0"/>
                  </a:cubicBezTo>
                  <a:cubicBezTo>
                    <a:pt x="142846" y="0"/>
                    <a:pt x="138878" y="0"/>
                    <a:pt x="136233" y="1330"/>
                  </a:cubicBezTo>
                  <a:cubicBezTo>
                    <a:pt x="132265" y="1330"/>
                    <a:pt x="129619" y="2659"/>
                    <a:pt x="126974" y="5319"/>
                  </a:cubicBezTo>
                  <a:cubicBezTo>
                    <a:pt x="124329" y="6648"/>
                    <a:pt x="121684" y="9307"/>
                    <a:pt x="120361" y="13296"/>
                  </a:cubicBezTo>
                  <a:cubicBezTo>
                    <a:pt x="119038" y="15956"/>
                    <a:pt x="119038" y="19944"/>
                    <a:pt x="119038" y="22604"/>
                  </a:cubicBezTo>
                  <a:cubicBezTo>
                    <a:pt x="119038" y="26593"/>
                    <a:pt x="119038" y="30582"/>
                    <a:pt x="120361" y="33241"/>
                  </a:cubicBezTo>
                  <a:cubicBezTo>
                    <a:pt x="121684" y="35900"/>
                    <a:pt x="124329" y="38559"/>
                    <a:pt x="125651" y="41219"/>
                  </a:cubicBezTo>
                  <a:cubicBezTo>
                    <a:pt x="128297" y="43878"/>
                    <a:pt x="130942" y="45207"/>
                    <a:pt x="133587" y="45207"/>
                  </a:cubicBezTo>
                  <a:cubicBezTo>
                    <a:pt x="136233" y="46537"/>
                    <a:pt x="140201" y="46537"/>
                    <a:pt x="142846" y="46537"/>
                  </a:cubicBezTo>
                  <a:cubicBezTo>
                    <a:pt x="145491" y="46537"/>
                    <a:pt x="149459" y="46537"/>
                    <a:pt x="152104" y="45207"/>
                  </a:cubicBezTo>
                  <a:cubicBezTo>
                    <a:pt x="154750" y="43878"/>
                    <a:pt x="157395" y="42548"/>
                    <a:pt x="160040" y="41219"/>
                  </a:cubicBezTo>
                  <a:cubicBezTo>
                    <a:pt x="162686" y="38559"/>
                    <a:pt x="164008" y="37230"/>
                    <a:pt x="165331" y="33241"/>
                  </a:cubicBezTo>
                  <a:cubicBezTo>
                    <a:pt x="166654" y="30582"/>
                    <a:pt x="167976" y="26593"/>
                    <a:pt x="167976" y="22604"/>
                  </a:cubicBezTo>
                  <a:cubicBezTo>
                    <a:pt x="167976" y="18615"/>
                    <a:pt x="166654" y="14626"/>
                    <a:pt x="165331" y="11967"/>
                  </a:cubicBezTo>
                  <a:cubicBezTo>
                    <a:pt x="166654" y="9307"/>
                    <a:pt x="164008" y="6648"/>
                    <a:pt x="162686" y="5319"/>
                  </a:cubicBezTo>
                </a:path>
              </a:pathLst>
            </a:custGeom>
            <a:solidFill>
              <a:srgbClr val="000332"/>
            </a:solidFill>
            <a:ln w="1317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BFA4CE1F-A6B6-3C4B-B072-7400E9E9E8EB}"/>
              </a:ext>
            </a:extLst>
          </p:cNvPr>
          <p:cNvSpPr txBox="1">
            <a:spLocks noGrp="1" noRot="1" noMove="1" noResize="1" noEditPoints="1" noAdjustHandles="1" noChangeArrowheads="1" noChangeShapeType="1"/>
          </p:cNvSpPr>
          <p:nvPr/>
        </p:nvSpPr>
        <p:spPr>
          <a:xfrm>
            <a:off x="6254750" y="400806"/>
            <a:ext cx="540770" cy="248145"/>
          </a:xfrm>
          <a:prstGeom prst="rect">
            <a:avLst/>
          </a:prstGeom>
          <a:noFill/>
        </p:spPr>
        <p:txBody>
          <a:bodyPr wrap="square">
            <a:spAutoFit/>
          </a:bodyPr>
          <a:lstStyle/>
          <a:p>
            <a:pPr marL="0" marR="0" lvl="0" indent="0" algn="r" defTabSz="457200" rtl="0" eaLnBrk="1" fontAlgn="auto" latinLnBrk="0" hangingPunct="1">
              <a:lnSpc>
                <a:spcPts val="1250"/>
              </a:lnSpc>
              <a:spcBef>
                <a:spcPts val="0"/>
              </a:spcBef>
              <a:spcAft>
                <a:spcPts val="0"/>
              </a:spcAft>
              <a:buClrTx/>
              <a:buSzTx/>
              <a:buFontTx/>
              <a:buNone/>
              <a:tabLst/>
              <a:defRPr/>
            </a:pPr>
            <a:r>
              <a:rPr kumimoji="0" lang="en-GB" sz="800" b="0" i="0" u="none" strike="noStrike" kern="1200" cap="none" spc="-10" normalizeH="0" baseline="0" noProof="0">
                <a:ln>
                  <a:noFill/>
                </a:ln>
                <a:solidFill>
                  <a:srgbClr val="000332"/>
                </a:solidFill>
                <a:effectLst/>
                <a:uLnTx/>
                <a:uFillTx/>
                <a:latin typeface="Albertross bold" panose="020B0803020203020204" pitchFamily="34" charset="0"/>
                <a:ea typeface="Calibri" panose="020F0502020204030204" pitchFamily="34" charset="0"/>
                <a:cs typeface="Albertross bold" panose="020B0803020203020204" pitchFamily="34" charset="0"/>
              </a:rPr>
              <a:t>Page </a:t>
            </a:r>
            <a:fld id="{4D7B9171-F1D0-4135-8B16-786DA5214EB9}" type="slidenum">
              <a:rPr kumimoji="0" lang="en-GB" sz="800" b="0" i="0" u="none" strike="noStrike" kern="1200" cap="none" spc="-10" normalizeH="0" baseline="0" noProof="0" smtClean="0">
                <a:ln>
                  <a:noFill/>
                </a:ln>
                <a:solidFill>
                  <a:srgbClr val="000332"/>
                </a:solidFill>
                <a:effectLst/>
                <a:uLnTx/>
                <a:uFillTx/>
                <a:latin typeface="Albertross bold" panose="020B0803020203020204" pitchFamily="34" charset="0"/>
                <a:ea typeface="Calibri" panose="020F0502020204030204" pitchFamily="34" charset="0"/>
                <a:cs typeface="Albertross bold" panose="020B0803020203020204" pitchFamily="34" charset="0"/>
              </a:rPr>
              <a:pPr marL="0" marR="0" lvl="0" indent="0" algn="r" defTabSz="457200" rtl="0" eaLnBrk="1" fontAlgn="auto" latinLnBrk="0" hangingPunct="1">
                <a:lnSpc>
                  <a:spcPts val="1250"/>
                </a:lnSpc>
                <a:spcBef>
                  <a:spcPts val="0"/>
                </a:spcBef>
                <a:spcAft>
                  <a:spcPts val="0"/>
                </a:spcAft>
                <a:buClrTx/>
                <a:buSzTx/>
                <a:buFontTx/>
                <a:buNone/>
                <a:tabLst/>
                <a:defRPr/>
              </a:pPr>
              <a:t>5</a:t>
            </a:fld>
            <a:endParaRPr kumimoji="0" lang="en-GB" sz="800" b="0" i="0" u="none" strike="noStrike" kern="1200" cap="none" spc="0" normalizeH="0" baseline="0" noProof="0">
              <a:ln>
                <a:noFill/>
              </a:ln>
              <a:solidFill>
                <a:srgbClr val="000332"/>
              </a:solidFill>
              <a:effectLst/>
              <a:uLnTx/>
              <a:uFillTx/>
              <a:latin typeface="Albertross bold" panose="020B0803020203020204" pitchFamily="34" charset="0"/>
              <a:ea typeface="Calibri" panose="020F0502020204030204" pitchFamily="34" charset="0"/>
              <a:cs typeface="Albertross bold" panose="020B0803020203020204" pitchFamily="34" charset="0"/>
            </a:endParaRPr>
          </a:p>
        </p:txBody>
      </p:sp>
      <p:cxnSp>
        <p:nvCxnSpPr>
          <p:cNvPr id="22" name="Straight Connector 21">
            <a:extLst>
              <a:ext uri="{FF2B5EF4-FFF2-40B4-BE49-F238E27FC236}">
                <a16:creationId xmlns:a16="http://schemas.microsoft.com/office/drawing/2014/main" id="{966EE20C-6D0C-081E-5BF2-BB28AE19F852}"/>
              </a:ext>
            </a:extLst>
          </p:cNvPr>
          <p:cNvCxnSpPr>
            <a:cxnSpLocks noGrp="1" noRot="1" noMove="1" noResize="1" noEditPoints="1" noAdjustHandles="1" noChangeArrowheads="1" noChangeShapeType="1"/>
          </p:cNvCxnSpPr>
          <p:nvPr/>
        </p:nvCxnSpPr>
        <p:spPr>
          <a:xfrm>
            <a:off x="6254750" y="471488"/>
            <a:ext cx="0" cy="119062"/>
          </a:xfrm>
          <a:prstGeom prst="line">
            <a:avLst/>
          </a:prstGeom>
          <a:ln w="12700">
            <a:solidFill>
              <a:srgbClr val="000332"/>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324F289B-4DE1-2781-272F-5FEE31A91106}"/>
              </a:ext>
            </a:extLst>
          </p:cNvPr>
          <p:cNvSpPr txBox="1">
            <a:spLocks/>
          </p:cNvSpPr>
          <p:nvPr/>
        </p:nvSpPr>
        <p:spPr>
          <a:xfrm>
            <a:off x="4692651" y="400806"/>
            <a:ext cx="1562100" cy="248145"/>
          </a:xfrm>
          <a:prstGeom prst="rect">
            <a:avLst/>
          </a:prstGeom>
          <a:noFill/>
        </p:spPr>
        <p:txBody>
          <a:bodyPr wrap="square">
            <a:spAutoFit/>
          </a:bodyPr>
          <a:lstStyle/>
          <a:p>
            <a:pPr algn="r">
              <a:lnSpc>
                <a:spcPts val="1250"/>
              </a:lnSpc>
            </a:pP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Monday </a:t>
            </a:r>
            <a:r>
              <a:rPr lang="en-GB" sz="800" spc="-10">
                <a:latin typeface="Albertross Light" panose="020B0403020203020204" pitchFamily="34" charset="0"/>
                <a:ea typeface="Calibri" panose="020F0502020204030204" pitchFamily="34" charset="0"/>
                <a:cs typeface="Albertross Light" panose="020B0403020203020204" pitchFamily="34" charset="0"/>
              </a:rPr>
              <a:t>18</a:t>
            </a:r>
            <a:r>
              <a:rPr lang="en-GB" sz="800" spc="-10" baseline="30000">
                <a:effectLst/>
                <a:latin typeface="Albertross Light" panose="020B0403020203020204" pitchFamily="34" charset="0"/>
                <a:ea typeface="Calibri" panose="020F0502020204030204" pitchFamily="34" charset="0"/>
                <a:cs typeface="Albertross Light" panose="020B0403020203020204" pitchFamily="34" charset="0"/>
              </a:rPr>
              <a:t>th</a:t>
            </a: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 May 2026</a:t>
            </a:r>
            <a:endParaRPr lang="en-GB" sz="800">
              <a:effectLst/>
              <a:latin typeface="Albertross Light" panose="020B0403020203020204" pitchFamily="34" charset="0"/>
              <a:ea typeface="Calibri" panose="020F0502020204030204" pitchFamily="34" charset="0"/>
              <a:cs typeface="Albertross Light" panose="020B0403020203020204" pitchFamily="34" charset="0"/>
            </a:endParaRPr>
          </a:p>
        </p:txBody>
      </p:sp>
      <p:sp>
        <p:nvSpPr>
          <p:cNvPr id="3" name="TextBox 2">
            <a:extLst>
              <a:ext uri="{FF2B5EF4-FFF2-40B4-BE49-F238E27FC236}">
                <a16:creationId xmlns:a16="http://schemas.microsoft.com/office/drawing/2014/main" id="{3A80C37D-5BC2-3068-9C53-E8FB901B25A7}"/>
              </a:ext>
            </a:extLst>
          </p:cNvPr>
          <p:cNvSpPr txBox="1"/>
          <p:nvPr/>
        </p:nvSpPr>
        <p:spPr>
          <a:xfrm>
            <a:off x="84978" y="10338974"/>
            <a:ext cx="5842747" cy="276999"/>
          </a:xfrm>
          <a:prstGeom prst="rect">
            <a:avLst/>
          </a:prstGeom>
          <a:noFill/>
        </p:spPr>
        <p:txBody>
          <a:bodyPr wrap="square" rtlCol="0">
            <a:spAutoFit/>
          </a:bodyPr>
          <a:lstStyle/>
          <a:p>
            <a:r>
              <a:rPr lang="en-GB" sz="600" spc="-10">
                <a:latin typeface="Albatross Light" panose="020B0403020203020204" pitchFamily="34" charset="0"/>
                <a:cs typeface="Albatross Light" panose="020B0403020203020204" pitchFamily="34" charset="0"/>
              </a:rPr>
              <a:t>Copyright © 2026, Rightmove plc. Released 18</a:t>
            </a:r>
            <a:r>
              <a:rPr lang="en-GB" sz="600" spc="-10" baseline="30000">
                <a:latin typeface="Albatross Light" panose="020B0403020203020204" pitchFamily="34" charset="0"/>
                <a:cs typeface="Albatross Light" panose="020B0403020203020204" pitchFamily="34" charset="0"/>
              </a:rPr>
              <a:t>th</a:t>
            </a:r>
            <a:r>
              <a:rPr lang="en-GB" sz="600" spc="-10">
                <a:latin typeface="Albatross Light" panose="020B0403020203020204" pitchFamily="34" charset="0"/>
                <a:cs typeface="Albatross Light" panose="020B0403020203020204" pitchFamily="34" charset="0"/>
              </a:rPr>
              <a:t> May. For media enquiries and interviews please contact the Rightmove press office: </a:t>
            </a:r>
            <a:br>
              <a:rPr lang="en-GB" sz="600" spc="-10">
                <a:latin typeface="Albatross Light" panose="020B0403020203020204" pitchFamily="34" charset="0"/>
                <a:cs typeface="Albatross Light" panose="020B0403020203020204" pitchFamily="34" charset="0"/>
              </a:rPr>
            </a:br>
            <a:r>
              <a:rPr lang="en-GB" sz="600" b="1" spc="-10">
                <a:latin typeface="Albertross bold" panose="020B0803020203020204" pitchFamily="34" charset="0"/>
                <a:cs typeface="Albertross bold" panose="020B0803020203020204" pitchFamily="34" charset="0"/>
              </a:rPr>
              <a:t>M </a:t>
            </a:r>
            <a:r>
              <a:rPr lang="en-GB" sz="600" spc="-10">
                <a:latin typeface="Albatross Light" panose="020B0403020203020204" pitchFamily="34" charset="0"/>
                <a:cs typeface="Albatross Light" panose="020B0403020203020204" pitchFamily="34" charset="0"/>
              </a:rPr>
              <a:t>07980 721032  </a:t>
            </a:r>
            <a:r>
              <a:rPr lang="en-GB" sz="600" spc="-10">
                <a:latin typeface="Albertross bold" panose="020B0803020203020204" pitchFamily="34" charset="0"/>
                <a:cs typeface="Albertross bold" panose="020B0803020203020204" pitchFamily="34" charset="0"/>
              </a:rPr>
              <a:t>E </a:t>
            </a:r>
            <a:r>
              <a:rPr lang="en-GB" sz="600" spc="-10">
                <a:latin typeface="Albatross Light" panose="020B0403020203020204" pitchFamily="34" charset="0"/>
                <a:cs typeface="Albatross Light" panose="020B0403020203020204" pitchFamily="34" charset="0"/>
              </a:rPr>
              <a:t>press@rightmove.co.uk</a:t>
            </a:r>
          </a:p>
        </p:txBody>
      </p:sp>
      <p:pic>
        <p:nvPicPr>
          <p:cNvPr id="7" name="Picture 6">
            <a:extLst>
              <a:ext uri="{FF2B5EF4-FFF2-40B4-BE49-F238E27FC236}">
                <a16:creationId xmlns:a16="http://schemas.microsoft.com/office/drawing/2014/main" id="{782A7ABD-5BF6-3B57-CED2-854577AD8B69}"/>
              </a:ext>
            </a:extLst>
          </p:cNvPr>
          <p:cNvPicPr>
            <a:picLocks noChangeAspect="1"/>
          </p:cNvPicPr>
          <p:nvPr/>
        </p:nvPicPr>
        <p:blipFill>
          <a:blip r:embed="rId2"/>
          <a:stretch>
            <a:fillRect/>
          </a:stretch>
        </p:blipFill>
        <p:spPr>
          <a:xfrm>
            <a:off x="935039" y="7044798"/>
            <a:ext cx="5193676" cy="2777367"/>
          </a:xfrm>
          <a:prstGeom prst="rect">
            <a:avLst/>
          </a:prstGeom>
        </p:spPr>
      </p:pic>
      <p:pic>
        <p:nvPicPr>
          <p:cNvPr id="5" name="Picture 4">
            <a:extLst>
              <a:ext uri="{FF2B5EF4-FFF2-40B4-BE49-F238E27FC236}">
                <a16:creationId xmlns:a16="http://schemas.microsoft.com/office/drawing/2014/main" id="{3CA8ECF8-A3AE-88DF-342E-D139C96C09FB}"/>
              </a:ext>
            </a:extLst>
          </p:cNvPr>
          <p:cNvPicPr>
            <a:picLocks noChangeAspect="1"/>
          </p:cNvPicPr>
          <p:nvPr/>
        </p:nvPicPr>
        <p:blipFill>
          <a:blip r:embed="rId3"/>
          <a:stretch>
            <a:fillRect/>
          </a:stretch>
        </p:blipFill>
        <p:spPr>
          <a:xfrm>
            <a:off x="935039" y="951294"/>
            <a:ext cx="5193676" cy="2777367"/>
          </a:xfrm>
          <a:prstGeom prst="rect">
            <a:avLst/>
          </a:prstGeom>
        </p:spPr>
      </p:pic>
      <p:pic>
        <p:nvPicPr>
          <p:cNvPr id="6" name="Picture 5">
            <a:extLst>
              <a:ext uri="{FF2B5EF4-FFF2-40B4-BE49-F238E27FC236}">
                <a16:creationId xmlns:a16="http://schemas.microsoft.com/office/drawing/2014/main" id="{5134654F-7E73-47C6-09B7-B819C8E14E36}"/>
              </a:ext>
            </a:extLst>
          </p:cNvPr>
          <p:cNvPicPr>
            <a:picLocks noChangeAspect="1"/>
          </p:cNvPicPr>
          <p:nvPr/>
        </p:nvPicPr>
        <p:blipFill>
          <a:blip r:embed="rId4"/>
          <a:stretch>
            <a:fillRect/>
          </a:stretch>
        </p:blipFill>
        <p:spPr>
          <a:xfrm>
            <a:off x="935040" y="3965088"/>
            <a:ext cx="5193678" cy="2777368"/>
          </a:xfrm>
          <a:prstGeom prst="rect">
            <a:avLst/>
          </a:prstGeom>
        </p:spPr>
      </p:pic>
    </p:spTree>
    <p:extLst>
      <p:ext uri="{BB962C8B-B14F-4D97-AF65-F5344CB8AC3E}">
        <p14:creationId xmlns:p14="http://schemas.microsoft.com/office/powerpoint/2010/main" val="1281979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F1D2CB-8013-305C-996D-8F3221D0B033}"/>
              </a:ext>
            </a:extLst>
          </p:cNvPr>
          <p:cNvSpPr>
            <a:spLocks/>
          </p:cNvSpPr>
          <p:nvPr/>
        </p:nvSpPr>
        <p:spPr>
          <a:xfrm>
            <a:off x="935038" y="1388268"/>
            <a:ext cx="2772568" cy="57437"/>
          </a:xfrm>
          <a:prstGeom prst="rect">
            <a:avLst/>
          </a:prstGeom>
          <a:solidFill>
            <a:srgbClr val="00DEB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9D3AF1D-2744-5660-5C8E-6FE0A76B0682}"/>
              </a:ext>
            </a:extLst>
          </p:cNvPr>
          <p:cNvGrpSpPr>
            <a:grpSpLocks noGrp="1" noUngrp="1" noRot="1" noMove="1" noResize="1"/>
          </p:cNvGrpSpPr>
          <p:nvPr/>
        </p:nvGrpSpPr>
        <p:grpSpPr>
          <a:xfrm>
            <a:off x="935039" y="390525"/>
            <a:ext cx="1009118" cy="206059"/>
            <a:chOff x="935038" y="96470"/>
            <a:chExt cx="1692987" cy="345703"/>
          </a:xfrm>
        </p:grpSpPr>
        <p:sp>
          <p:nvSpPr>
            <p:cNvPr id="15" name="Freeform: Shape 14">
              <a:extLst>
                <a:ext uri="{FF2B5EF4-FFF2-40B4-BE49-F238E27FC236}">
                  <a16:creationId xmlns:a16="http://schemas.microsoft.com/office/drawing/2014/main" id="{FEB374B8-3A2E-C82E-FBEA-C1B61FC477ED}"/>
                </a:ext>
              </a:extLst>
            </p:cNvPr>
            <p:cNvSpPr>
              <a:spLocks noGrp="1" noRot="1" noMove="1" noResize="1" noEditPoints="1" noAdjustHandles="1" noChangeArrowheads="1" noChangeShapeType="1"/>
            </p:cNvSpPr>
            <p:nvPr/>
          </p:nvSpPr>
          <p:spPr>
            <a:xfrm>
              <a:off x="2415079" y="96470"/>
              <a:ext cx="212946" cy="215400"/>
            </a:xfrm>
            <a:custGeom>
              <a:avLst/>
              <a:gdLst>
                <a:gd name="connsiteX0" fmla="*/ 157395 w 212946"/>
                <a:gd name="connsiteY0" fmla="*/ 190137 h 215400"/>
                <a:gd name="connsiteX1" fmla="*/ 186493 w 212946"/>
                <a:gd name="connsiteY1" fmla="*/ 190137 h 215400"/>
                <a:gd name="connsiteX2" fmla="*/ 186493 w 212946"/>
                <a:gd name="connsiteY2" fmla="*/ 101052 h 215400"/>
                <a:gd name="connsiteX3" fmla="*/ 107134 w 212946"/>
                <a:gd name="connsiteY3" fmla="*/ 33241 h 215400"/>
                <a:gd name="connsiteX4" fmla="*/ 27776 w 212946"/>
                <a:gd name="connsiteY4" fmla="*/ 101052 h 215400"/>
                <a:gd name="connsiteX5" fmla="*/ 27776 w 212946"/>
                <a:gd name="connsiteY5" fmla="*/ 190137 h 215400"/>
                <a:gd name="connsiteX6" fmla="*/ 56874 w 212946"/>
                <a:gd name="connsiteY6" fmla="*/ 190137 h 215400"/>
                <a:gd name="connsiteX7" fmla="*/ 108457 w 212946"/>
                <a:gd name="connsiteY7" fmla="*/ 146259 h 215400"/>
                <a:gd name="connsiteX8" fmla="*/ 157395 w 212946"/>
                <a:gd name="connsiteY8" fmla="*/ 190137 h 215400"/>
                <a:gd name="connsiteX9" fmla="*/ 190461 w 212946"/>
                <a:gd name="connsiteY9" fmla="*/ 215400 h 215400"/>
                <a:gd name="connsiteX10" fmla="*/ 148136 w 212946"/>
                <a:gd name="connsiteY10" fmla="*/ 215400 h 215400"/>
                <a:gd name="connsiteX11" fmla="*/ 107134 w 212946"/>
                <a:gd name="connsiteY11" fmla="*/ 179500 h 215400"/>
                <a:gd name="connsiteX12" fmla="*/ 64810 w 212946"/>
                <a:gd name="connsiteY12" fmla="*/ 215400 h 215400"/>
                <a:gd name="connsiteX13" fmla="*/ 22485 w 212946"/>
                <a:gd name="connsiteY13" fmla="*/ 215400 h 215400"/>
                <a:gd name="connsiteX14" fmla="*/ 6613 w 212946"/>
                <a:gd name="connsiteY14" fmla="*/ 208752 h 215400"/>
                <a:gd name="connsiteX15" fmla="*/ 0 w 212946"/>
                <a:gd name="connsiteY15" fmla="*/ 192796 h 215400"/>
                <a:gd name="connsiteX16" fmla="*/ 0 w 212946"/>
                <a:gd name="connsiteY16" fmla="*/ 98393 h 215400"/>
                <a:gd name="connsiteX17" fmla="*/ 6613 w 212946"/>
                <a:gd name="connsiteY17" fmla="*/ 82437 h 215400"/>
                <a:gd name="connsiteX18" fmla="*/ 7936 w 212946"/>
                <a:gd name="connsiteY18" fmla="*/ 81107 h 215400"/>
                <a:gd name="connsiteX19" fmla="*/ 107134 w 212946"/>
                <a:gd name="connsiteY19" fmla="*/ 0 h 215400"/>
                <a:gd name="connsiteX20" fmla="*/ 206333 w 212946"/>
                <a:gd name="connsiteY20" fmla="*/ 83767 h 215400"/>
                <a:gd name="connsiteX21" fmla="*/ 212946 w 212946"/>
                <a:gd name="connsiteY21" fmla="*/ 99722 h 215400"/>
                <a:gd name="connsiteX22" fmla="*/ 212946 w 212946"/>
                <a:gd name="connsiteY22" fmla="*/ 194126 h 215400"/>
                <a:gd name="connsiteX23" fmla="*/ 206333 w 212946"/>
                <a:gd name="connsiteY23" fmla="*/ 210082 h 215400"/>
                <a:gd name="connsiteX24" fmla="*/ 190461 w 212946"/>
                <a:gd name="connsiteY24" fmla="*/ 215400 h 2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946" h="215400">
                  <a:moveTo>
                    <a:pt x="157395" y="190137"/>
                  </a:moveTo>
                  <a:lnTo>
                    <a:pt x="186493" y="190137"/>
                  </a:lnTo>
                  <a:lnTo>
                    <a:pt x="186493" y="101052"/>
                  </a:lnTo>
                  <a:lnTo>
                    <a:pt x="107134" y="33241"/>
                  </a:lnTo>
                  <a:lnTo>
                    <a:pt x="27776" y="101052"/>
                  </a:lnTo>
                  <a:lnTo>
                    <a:pt x="27776" y="190137"/>
                  </a:lnTo>
                  <a:lnTo>
                    <a:pt x="56874" y="190137"/>
                  </a:lnTo>
                  <a:lnTo>
                    <a:pt x="108457" y="146259"/>
                  </a:lnTo>
                  <a:lnTo>
                    <a:pt x="157395" y="190137"/>
                  </a:lnTo>
                  <a:close/>
                  <a:moveTo>
                    <a:pt x="190461" y="215400"/>
                  </a:moveTo>
                  <a:lnTo>
                    <a:pt x="148136" y="215400"/>
                  </a:lnTo>
                  <a:lnTo>
                    <a:pt x="107134" y="179500"/>
                  </a:lnTo>
                  <a:lnTo>
                    <a:pt x="64810" y="215400"/>
                  </a:lnTo>
                  <a:lnTo>
                    <a:pt x="22485" y="215400"/>
                  </a:lnTo>
                  <a:cubicBezTo>
                    <a:pt x="17194" y="215400"/>
                    <a:pt x="10581" y="212741"/>
                    <a:pt x="6613" y="208752"/>
                  </a:cubicBezTo>
                  <a:cubicBezTo>
                    <a:pt x="2645" y="204763"/>
                    <a:pt x="0" y="199445"/>
                    <a:pt x="0" y="192796"/>
                  </a:cubicBezTo>
                  <a:lnTo>
                    <a:pt x="0" y="98393"/>
                  </a:lnTo>
                  <a:cubicBezTo>
                    <a:pt x="0" y="93074"/>
                    <a:pt x="2645" y="86426"/>
                    <a:pt x="6613" y="82437"/>
                  </a:cubicBezTo>
                  <a:lnTo>
                    <a:pt x="7936" y="81107"/>
                  </a:lnTo>
                  <a:lnTo>
                    <a:pt x="107134" y="0"/>
                  </a:lnTo>
                  <a:lnTo>
                    <a:pt x="206333" y="83767"/>
                  </a:lnTo>
                  <a:cubicBezTo>
                    <a:pt x="210301" y="87756"/>
                    <a:pt x="212946" y="93074"/>
                    <a:pt x="212946" y="99722"/>
                  </a:cubicBezTo>
                  <a:lnTo>
                    <a:pt x="212946" y="194126"/>
                  </a:lnTo>
                  <a:cubicBezTo>
                    <a:pt x="212946" y="199445"/>
                    <a:pt x="210301" y="206093"/>
                    <a:pt x="206333" y="210082"/>
                  </a:cubicBezTo>
                  <a:cubicBezTo>
                    <a:pt x="201042" y="214071"/>
                    <a:pt x="195752" y="215400"/>
                    <a:pt x="190461" y="215400"/>
                  </a:cubicBezTo>
                </a:path>
              </a:pathLst>
            </a:custGeom>
            <a:solidFill>
              <a:srgbClr val="00DEB6"/>
            </a:solidFill>
            <a:ln w="1317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CF03D9D-6F70-EE95-2A86-22CE405CA141}"/>
                </a:ext>
              </a:extLst>
            </p:cNvPr>
            <p:cNvSpPr>
              <a:spLocks noGrp="1" noRot="1" noMove="1" noResize="1" noEditPoints="1" noAdjustHandles="1" noChangeArrowheads="1" noChangeShapeType="1"/>
            </p:cNvSpPr>
            <p:nvPr/>
          </p:nvSpPr>
          <p:spPr>
            <a:xfrm>
              <a:off x="935038" y="158962"/>
              <a:ext cx="1429781" cy="283211"/>
            </a:xfrm>
            <a:custGeom>
              <a:avLst/>
              <a:gdLst>
                <a:gd name="connsiteX0" fmla="*/ 863688 w 1429781"/>
                <a:gd name="connsiteY0" fmla="*/ 61163 h 283211"/>
                <a:gd name="connsiteX1" fmla="*/ 834590 w 1429781"/>
                <a:gd name="connsiteY1" fmla="*/ 66482 h 283211"/>
                <a:gd name="connsiteX2" fmla="*/ 810783 w 1429781"/>
                <a:gd name="connsiteY2" fmla="*/ 82437 h 283211"/>
                <a:gd name="connsiteX3" fmla="*/ 804169 w 1429781"/>
                <a:gd name="connsiteY3" fmla="*/ 75789 h 283211"/>
                <a:gd name="connsiteX4" fmla="*/ 794911 w 1429781"/>
                <a:gd name="connsiteY4" fmla="*/ 69141 h 283211"/>
                <a:gd name="connsiteX5" fmla="*/ 781684 w 1429781"/>
                <a:gd name="connsiteY5" fmla="*/ 63822 h 283211"/>
                <a:gd name="connsiteX6" fmla="*/ 764490 w 1429781"/>
                <a:gd name="connsiteY6" fmla="*/ 62493 h 283211"/>
                <a:gd name="connsiteX7" fmla="*/ 738037 w 1429781"/>
                <a:gd name="connsiteY7" fmla="*/ 67811 h 283211"/>
                <a:gd name="connsiteX8" fmla="*/ 719520 w 1429781"/>
                <a:gd name="connsiteY8" fmla="*/ 82437 h 283211"/>
                <a:gd name="connsiteX9" fmla="*/ 718197 w 1429781"/>
                <a:gd name="connsiteY9" fmla="*/ 65152 h 283211"/>
                <a:gd name="connsiteX10" fmla="*/ 671905 w 1429781"/>
                <a:gd name="connsiteY10" fmla="*/ 65152 h 283211"/>
                <a:gd name="connsiteX11" fmla="*/ 671905 w 1429781"/>
                <a:gd name="connsiteY11" fmla="*/ 216730 h 283211"/>
                <a:gd name="connsiteX12" fmla="*/ 719520 w 1429781"/>
                <a:gd name="connsiteY12" fmla="*/ 216730 h 283211"/>
                <a:gd name="connsiteX13" fmla="*/ 719520 w 1429781"/>
                <a:gd name="connsiteY13" fmla="*/ 135622 h 283211"/>
                <a:gd name="connsiteX14" fmla="*/ 727456 w 1429781"/>
                <a:gd name="connsiteY14" fmla="*/ 111689 h 283211"/>
                <a:gd name="connsiteX15" fmla="*/ 749941 w 1429781"/>
                <a:gd name="connsiteY15" fmla="*/ 102382 h 283211"/>
                <a:gd name="connsiteX16" fmla="*/ 768458 w 1429781"/>
                <a:gd name="connsiteY16" fmla="*/ 110359 h 283211"/>
                <a:gd name="connsiteX17" fmla="*/ 775071 w 1429781"/>
                <a:gd name="connsiteY17" fmla="*/ 131633 h 283211"/>
                <a:gd name="connsiteX18" fmla="*/ 775071 w 1429781"/>
                <a:gd name="connsiteY18" fmla="*/ 218059 h 283211"/>
                <a:gd name="connsiteX19" fmla="*/ 821364 w 1429781"/>
                <a:gd name="connsiteY19" fmla="*/ 218059 h 283211"/>
                <a:gd name="connsiteX20" fmla="*/ 821364 w 1429781"/>
                <a:gd name="connsiteY20" fmla="*/ 136952 h 283211"/>
                <a:gd name="connsiteX21" fmla="*/ 829300 w 1429781"/>
                <a:gd name="connsiteY21" fmla="*/ 113019 h 283211"/>
                <a:gd name="connsiteX22" fmla="*/ 851785 w 1429781"/>
                <a:gd name="connsiteY22" fmla="*/ 103711 h 283211"/>
                <a:gd name="connsiteX23" fmla="*/ 870302 w 1429781"/>
                <a:gd name="connsiteY23" fmla="*/ 111689 h 283211"/>
                <a:gd name="connsiteX24" fmla="*/ 876915 w 1429781"/>
                <a:gd name="connsiteY24" fmla="*/ 132963 h 283211"/>
                <a:gd name="connsiteX25" fmla="*/ 876915 w 1429781"/>
                <a:gd name="connsiteY25" fmla="*/ 219389 h 283211"/>
                <a:gd name="connsiteX26" fmla="*/ 924530 w 1429781"/>
                <a:gd name="connsiteY26" fmla="*/ 219389 h 283211"/>
                <a:gd name="connsiteX27" fmla="*/ 924530 w 1429781"/>
                <a:gd name="connsiteY27" fmla="*/ 126315 h 283211"/>
                <a:gd name="connsiteX28" fmla="*/ 908658 w 1429781"/>
                <a:gd name="connsiteY28" fmla="*/ 81107 h 283211"/>
                <a:gd name="connsiteX29" fmla="*/ 863688 w 1429781"/>
                <a:gd name="connsiteY29" fmla="*/ 61163 h 283211"/>
                <a:gd name="connsiteX30" fmla="*/ 1059440 w 1429781"/>
                <a:gd name="connsiteY30" fmla="*/ 154237 h 283211"/>
                <a:gd name="connsiteX31" fmla="*/ 1052827 w 1429781"/>
                <a:gd name="connsiteY31" fmla="*/ 167533 h 283211"/>
                <a:gd name="connsiteX32" fmla="*/ 1040923 w 1429781"/>
                <a:gd name="connsiteY32" fmla="*/ 176841 h 283211"/>
                <a:gd name="connsiteX33" fmla="*/ 1025051 w 1429781"/>
                <a:gd name="connsiteY33" fmla="*/ 180830 h 283211"/>
                <a:gd name="connsiteX34" fmla="*/ 1009180 w 1429781"/>
                <a:gd name="connsiteY34" fmla="*/ 176841 h 283211"/>
                <a:gd name="connsiteX35" fmla="*/ 997276 w 1429781"/>
                <a:gd name="connsiteY35" fmla="*/ 167533 h 283211"/>
                <a:gd name="connsiteX36" fmla="*/ 990663 w 1429781"/>
                <a:gd name="connsiteY36" fmla="*/ 154237 h 283211"/>
                <a:gd name="connsiteX37" fmla="*/ 988017 w 1429781"/>
                <a:gd name="connsiteY37" fmla="*/ 139611 h 283211"/>
                <a:gd name="connsiteX38" fmla="*/ 990663 w 1429781"/>
                <a:gd name="connsiteY38" fmla="*/ 124985 h 283211"/>
                <a:gd name="connsiteX39" fmla="*/ 997276 w 1429781"/>
                <a:gd name="connsiteY39" fmla="*/ 111689 h 283211"/>
                <a:gd name="connsiteX40" fmla="*/ 1009180 w 1429781"/>
                <a:gd name="connsiteY40" fmla="*/ 102382 h 283211"/>
                <a:gd name="connsiteX41" fmla="*/ 1025051 w 1429781"/>
                <a:gd name="connsiteY41" fmla="*/ 98393 h 283211"/>
                <a:gd name="connsiteX42" fmla="*/ 1040923 w 1429781"/>
                <a:gd name="connsiteY42" fmla="*/ 102382 h 283211"/>
                <a:gd name="connsiteX43" fmla="*/ 1052827 w 1429781"/>
                <a:gd name="connsiteY43" fmla="*/ 111689 h 283211"/>
                <a:gd name="connsiteX44" fmla="*/ 1059440 w 1429781"/>
                <a:gd name="connsiteY44" fmla="*/ 124985 h 283211"/>
                <a:gd name="connsiteX45" fmla="*/ 1062086 w 1429781"/>
                <a:gd name="connsiteY45" fmla="*/ 139611 h 283211"/>
                <a:gd name="connsiteX46" fmla="*/ 1059440 w 1429781"/>
                <a:gd name="connsiteY46" fmla="*/ 154237 h 283211"/>
                <a:gd name="connsiteX47" fmla="*/ 1084571 w 1429781"/>
                <a:gd name="connsiteY47" fmla="*/ 82437 h 283211"/>
                <a:gd name="connsiteX48" fmla="*/ 1058118 w 1429781"/>
                <a:gd name="connsiteY48" fmla="*/ 65152 h 283211"/>
                <a:gd name="connsiteX49" fmla="*/ 1023729 w 1429781"/>
                <a:gd name="connsiteY49" fmla="*/ 58504 h 283211"/>
                <a:gd name="connsiteX50" fmla="*/ 989340 w 1429781"/>
                <a:gd name="connsiteY50" fmla="*/ 65152 h 283211"/>
                <a:gd name="connsiteX51" fmla="*/ 962887 w 1429781"/>
                <a:gd name="connsiteY51" fmla="*/ 82437 h 283211"/>
                <a:gd name="connsiteX52" fmla="*/ 945693 w 1429781"/>
                <a:gd name="connsiteY52" fmla="*/ 107700 h 283211"/>
                <a:gd name="connsiteX53" fmla="*/ 939079 w 1429781"/>
                <a:gd name="connsiteY53" fmla="*/ 139611 h 283211"/>
                <a:gd name="connsiteX54" fmla="*/ 945693 w 1429781"/>
                <a:gd name="connsiteY54" fmla="*/ 171522 h 283211"/>
                <a:gd name="connsiteX55" fmla="*/ 962887 w 1429781"/>
                <a:gd name="connsiteY55" fmla="*/ 196785 h 283211"/>
                <a:gd name="connsiteX56" fmla="*/ 989340 w 1429781"/>
                <a:gd name="connsiteY56" fmla="*/ 214071 h 283211"/>
                <a:gd name="connsiteX57" fmla="*/ 1023729 w 1429781"/>
                <a:gd name="connsiteY57" fmla="*/ 220719 h 283211"/>
                <a:gd name="connsiteX58" fmla="*/ 1058118 w 1429781"/>
                <a:gd name="connsiteY58" fmla="*/ 214071 h 283211"/>
                <a:gd name="connsiteX59" fmla="*/ 1084571 w 1429781"/>
                <a:gd name="connsiteY59" fmla="*/ 196785 h 283211"/>
                <a:gd name="connsiteX60" fmla="*/ 1101765 w 1429781"/>
                <a:gd name="connsiteY60" fmla="*/ 171522 h 283211"/>
                <a:gd name="connsiteX61" fmla="*/ 1108378 w 1429781"/>
                <a:gd name="connsiteY61" fmla="*/ 139611 h 283211"/>
                <a:gd name="connsiteX62" fmla="*/ 1101765 w 1429781"/>
                <a:gd name="connsiteY62" fmla="*/ 107700 h 283211"/>
                <a:gd name="connsiteX63" fmla="*/ 1084571 w 1429781"/>
                <a:gd name="connsiteY63" fmla="*/ 82437 h 283211"/>
                <a:gd name="connsiteX64" fmla="*/ 1227416 w 1429781"/>
                <a:gd name="connsiteY64" fmla="*/ 63822 h 283211"/>
                <a:gd name="connsiteX65" fmla="*/ 1191705 w 1429781"/>
                <a:gd name="connsiteY65" fmla="*/ 163545 h 283211"/>
                <a:gd name="connsiteX66" fmla="*/ 1154671 w 1429781"/>
                <a:gd name="connsiteY66" fmla="*/ 63822 h 283211"/>
                <a:gd name="connsiteX67" fmla="*/ 1101765 w 1429781"/>
                <a:gd name="connsiteY67" fmla="*/ 63822 h 283211"/>
                <a:gd name="connsiteX68" fmla="*/ 1167897 w 1429781"/>
                <a:gd name="connsiteY68" fmla="*/ 215400 h 283211"/>
                <a:gd name="connsiteX69" fmla="*/ 1212867 w 1429781"/>
                <a:gd name="connsiteY69" fmla="*/ 215400 h 283211"/>
                <a:gd name="connsiteX70" fmla="*/ 1280322 w 1429781"/>
                <a:gd name="connsiteY70" fmla="*/ 63822 h 283211"/>
                <a:gd name="connsiteX71" fmla="*/ 1227416 w 1429781"/>
                <a:gd name="connsiteY71" fmla="*/ 63822 h 283211"/>
                <a:gd name="connsiteX72" fmla="*/ 1318679 w 1429781"/>
                <a:gd name="connsiteY72" fmla="*/ 123656 h 283211"/>
                <a:gd name="connsiteX73" fmla="*/ 1321324 w 1429781"/>
                <a:gd name="connsiteY73" fmla="*/ 114348 h 283211"/>
                <a:gd name="connsiteX74" fmla="*/ 1327938 w 1429781"/>
                <a:gd name="connsiteY74" fmla="*/ 105041 h 283211"/>
                <a:gd name="connsiteX75" fmla="*/ 1338519 w 1429781"/>
                <a:gd name="connsiteY75" fmla="*/ 98393 h 283211"/>
                <a:gd name="connsiteX76" fmla="*/ 1353068 w 1429781"/>
                <a:gd name="connsiteY76" fmla="*/ 95733 h 283211"/>
                <a:gd name="connsiteX77" fmla="*/ 1367617 w 1429781"/>
                <a:gd name="connsiteY77" fmla="*/ 98393 h 283211"/>
                <a:gd name="connsiteX78" fmla="*/ 1378198 w 1429781"/>
                <a:gd name="connsiteY78" fmla="*/ 105041 h 283211"/>
                <a:gd name="connsiteX79" fmla="*/ 1384811 w 1429781"/>
                <a:gd name="connsiteY79" fmla="*/ 114348 h 283211"/>
                <a:gd name="connsiteX80" fmla="*/ 1387457 w 1429781"/>
                <a:gd name="connsiteY80" fmla="*/ 123656 h 283211"/>
                <a:gd name="connsiteX81" fmla="*/ 1318679 w 1429781"/>
                <a:gd name="connsiteY81" fmla="*/ 123656 h 283211"/>
                <a:gd name="connsiteX82" fmla="*/ 1429781 w 1429781"/>
                <a:gd name="connsiteY82" fmla="*/ 144930 h 283211"/>
                <a:gd name="connsiteX83" fmla="*/ 1424491 w 1429781"/>
                <a:gd name="connsiteY83" fmla="*/ 110359 h 283211"/>
                <a:gd name="connsiteX84" fmla="*/ 1409942 w 1429781"/>
                <a:gd name="connsiteY84" fmla="*/ 82437 h 283211"/>
                <a:gd name="connsiteX85" fmla="*/ 1386134 w 1429781"/>
                <a:gd name="connsiteY85" fmla="*/ 65152 h 283211"/>
                <a:gd name="connsiteX86" fmla="*/ 1353068 w 1429781"/>
                <a:gd name="connsiteY86" fmla="*/ 58504 h 283211"/>
                <a:gd name="connsiteX87" fmla="*/ 1318679 w 1429781"/>
                <a:gd name="connsiteY87" fmla="*/ 65152 h 283211"/>
                <a:gd name="connsiteX88" fmla="*/ 1293549 w 1429781"/>
                <a:gd name="connsiteY88" fmla="*/ 82437 h 283211"/>
                <a:gd name="connsiteX89" fmla="*/ 1277677 w 1429781"/>
                <a:gd name="connsiteY89" fmla="*/ 107700 h 283211"/>
                <a:gd name="connsiteX90" fmla="*/ 1272386 w 1429781"/>
                <a:gd name="connsiteY90" fmla="*/ 138282 h 283211"/>
                <a:gd name="connsiteX91" fmla="*/ 1277677 w 1429781"/>
                <a:gd name="connsiteY91" fmla="*/ 171522 h 283211"/>
                <a:gd name="connsiteX92" fmla="*/ 1294871 w 1429781"/>
                <a:gd name="connsiteY92" fmla="*/ 196785 h 283211"/>
                <a:gd name="connsiteX93" fmla="*/ 1321324 w 1429781"/>
                <a:gd name="connsiteY93" fmla="*/ 212741 h 283211"/>
                <a:gd name="connsiteX94" fmla="*/ 1357036 w 1429781"/>
                <a:gd name="connsiteY94" fmla="*/ 218059 h 283211"/>
                <a:gd name="connsiteX95" fmla="*/ 1383489 w 1429781"/>
                <a:gd name="connsiteY95" fmla="*/ 215400 h 283211"/>
                <a:gd name="connsiteX96" fmla="*/ 1403328 w 1429781"/>
                <a:gd name="connsiteY96" fmla="*/ 208752 h 283211"/>
                <a:gd name="connsiteX97" fmla="*/ 1416555 w 1429781"/>
                <a:gd name="connsiteY97" fmla="*/ 202104 h 283211"/>
                <a:gd name="connsiteX98" fmla="*/ 1424491 w 1429781"/>
                <a:gd name="connsiteY98" fmla="*/ 196785 h 283211"/>
                <a:gd name="connsiteX99" fmla="*/ 1404651 w 1429781"/>
                <a:gd name="connsiteY99" fmla="*/ 167533 h 283211"/>
                <a:gd name="connsiteX100" fmla="*/ 1387457 w 1429781"/>
                <a:gd name="connsiteY100" fmla="*/ 176841 h 283211"/>
                <a:gd name="connsiteX101" fmla="*/ 1357036 w 1429781"/>
                <a:gd name="connsiteY101" fmla="*/ 182159 h 283211"/>
                <a:gd name="connsiteX102" fmla="*/ 1326615 w 1429781"/>
                <a:gd name="connsiteY102" fmla="*/ 172852 h 283211"/>
                <a:gd name="connsiteX103" fmla="*/ 1316034 w 1429781"/>
                <a:gd name="connsiteY103" fmla="*/ 151578 h 283211"/>
                <a:gd name="connsiteX104" fmla="*/ 1427136 w 1429781"/>
                <a:gd name="connsiteY104" fmla="*/ 151578 h 283211"/>
                <a:gd name="connsiteX105" fmla="*/ 1427136 w 1429781"/>
                <a:gd name="connsiteY105" fmla="*/ 144930 h 283211"/>
                <a:gd name="connsiteX106" fmla="*/ 633548 w 1429781"/>
                <a:gd name="connsiteY106" fmla="*/ 180830 h 283211"/>
                <a:gd name="connsiteX107" fmla="*/ 620321 w 1429781"/>
                <a:gd name="connsiteY107" fmla="*/ 183489 h 283211"/>
                <a:gd name="connsiteX108" fmla="*/ 605772 w 1429781"/>
                <a:gd name="connsiteY108" fmla="*/ 178171 h 283211"/>
                <a:gd name="connsiteX109" fmla="*/ 601804 w 1429781"/>
                <a:gd name="connsiteY109" fmla="*/ 160885 h 283211"/>
                <a:gd name="connsiteX110" fmla="*/ 601804 w 1429781"/>
                <a:gd name="connsiteY110" fmla="*/ 101052 h 283211"/>
                <a:gd name="connsiteX111" fmla="*/ 641484 w 1429781"/>
                <a:gd name="connsiteY111" fmla="*/ 101052 h 283211"/>
                <a:gd name="connsiteX112" fmla="*/ 641484 w 1429781"/>
                <a:gd name="connsiteY112" fmla="*/ 63822 h 283211"/>
                <a:gd name="connsiteX113" fmla="*/ 601804 w 1429781"/>
                <a:gd name="connsiteY113" fmla="*/ 63822 h 283211"/>
                <a:gd name="connsiteX114" fmla="*/ 601804 w 1429781"/>
                <a:gd name="connsiteY114" fmla="*/ 18615 h 283211"/>
                <a:gd name="connsiteX115" fmla="*/ 555512 w 1429781"/>
                <a:gd name="connsiteY115" fmla="*/ 18615 h 283211"/>
                <a:gd name="connsiteX116" fmla="*/ 555512 w 1429781"/>
                <a:gd name="connsiteY116" fmla="*/ 63822 h 283211"/>
                <a:gd name="connsiteX117" fmla="*/ 530381 w 1429781"/>
                <a:gd name="connsiteY117" fmla="*/ 63822 h 283211"/>
                <a:gd name="connsiteX118" fmla="*/ 530381 w 1429781"/>
                <a:gd name="connsiteY118" fmla="*/ 99722 h 283211"/>
                <a:gd name="connsiteX119" fmla="*/ 555512 w 1429781"/>
                <a:gd name="connsiteY119" fmla="*/ 99722 h 283211"/>
                <a:gd name="connsiteX120" fmla="*/ 555512 w 1429781"/>
                <a:gd name="connsiteY120" fmla="*/ 156896 h 283211"/>
                <a:gd name="connsiteX121" fmla="*/ 558157 w 1429781"/>
                <a:gd name="connsiteY121" fmla="*/ 182159 h 283211"/>
                <a:gd name="connsiteX122" fmla="*/ 568738 w 1429781"/>
                <a:gd name="connsiteY122" fmla="*/ 202104 h 283211"/>
                <a:gd name="connsiteX123" fmla="*/ 587255 w 1429781"/>
                <a:gd name="connsiteY123" fmla="*/ 215400 h 283211"/>
                <a:gd name="connsiteX124" fmla="*/ 615031 w 1429781"/>
                <a:gd name="connsiteY124" fmla="*/ 220719 h 283211"/>
                <a:gd name="connsiteX125" fmla="*/ 660001 w 1429781"/>
                <a:gd name="connsiteY125" fmla="*/ 206093 h 283211"/>
                <a:gd name="connsiteX126" fmla="*/ 645452 w 1429781"/>
                <a:gd name="connsiteY126" fmla="*/ 174182 h 283211"/>
                <a:gd name="connsiteX127" fmla="*/ 633548 w 1429781"/>
                <a:gd name="connsiteY127" fmla="*/ 180830 h 283211"/>
                <a:gd name="connsiteX128" fmla="*/ 91263 w 1429781"/>
                <a:gd name="connsiteY128" fmla="*/ 61163 h 283211"/>
                <a:gd name="connsiteX129" fmla="*/ 64810 w 1429781"/>
                <a:gd name="connsiteY129" fmla="*/ 67811 h 283211"/>
                <a:gd name="connsiteX130" fmla="*/ 48938 w 1429781"/>
                <a:gd name="connsiteY130" fmla="*/ 82437 h 283211"/>
                <a:gd name="connsiteX131" fmla="*/ 46293 w 1429781"/>
                <a:gd name="connsiteY131" fmla="*/ 63822 h 283211"/>
                <a:gd name="connsiteX132" fmla="*/ 0 w 1429781"/>
                <a:gd name="connsiteY132" fmla="*/ 63822 h 283211"/>
                <a:gd name="connsiteX133" fmla="*/ 0 w 1429781"/>
                <a:gd name="connsiteY133" fmla="*/ 215400 h 283211"/>
                <a:gd name="connsiteX134" fmla="*/ 47615 w 1429781"/>
                <a:gd name="connsiteY134" fmla="*/ 215400 h 283211"/>
                <a:gd name="connsiteX135" fmla="*/ 47615 w 1429781"/>
                <a:gd name="connsiteY135" fmla="*/ 140941 h 283211"/>
                <a:gd name="connsiteX136" fmla="*/ 58196 w 1429781"/>
                <a:gd name="connsiteY136" fmla="*/ 113019 h 283211"/>
                <a:gd name="connsiteX137" fmla="*/ 85972 w 1429781"/>
                <a:gd name="connsiteY137" fmla="*/ 103711 h 283211"/>
                <a:gd name="connsiteX138" fmla="*/ 100521 w 1429781"/>
                <a:gd name="connsiteY138" fmla="*/ 105041 h 283211"/>
                <a:gd name="connsiteX139" fmla="*/ 108457 w 1429781"/>
                <a:gd name="connsiteY139" fmla="*/ 63822 h 283211"/>
                <a:gd name="connsiteX140" fmla="*/ 101844 w 1429781"/>
                <a:gd name="connsiteY140" fmla="*/ 62493 h 283211"/>
                <a:gd name="connsiteX141" fmla="*/ 91263 w 1429781"/>
                <a:gd name="connsiteY141" fmla="*/ 61163 h 283211"/>
                <a:gd name="connsiteX142" fmla="*/ 120361 w 1429781"/>
                <a:gd name="connsiteY142" fmla="*/ 215400 h 283211"/>
                <a:gd name="connsiteX143" fmla="*/ 167976 w 1429781"/>
                <a:gd name="connsiteY143" fmla="*/ 215400 h 283211"/>
                <a:gd name="connsiteX144" fmla="*/ 167976 w 1429781"/>
                <a:gd name="connsiteY144" fmla="*/ 63822 h 283211"/>
                <a:gd name="connsiteX145" fmla="*/ 120361 w 1429781"/>
                <a:gd name="connsiteY145" fmla="*/ 63822 h 283211"/>
                <a:gd name="connsiteX146" fmla="*/ 120361 w 1429781"/>
                <a:gd name="connsiteY146" fmla="*/ 215400 h 283211"/>
                <a:gd name="connsiteX147" fmla="*/ 296273 w 1429781"/>
                <a:gd name="connsiteY147" fmla="*/ 147589 h 283211"/>
                <a:gd name="connsiteX148" fmla="*/ 288337 w 1429781"/>
                <a:gd name="connsiteY148" fmla="*/ 168863 h 283211"/>
                <a:gd name="connsiteX149" fmla="*/ 265852 w 1429781"/>
                <a:gd name="connsiteY149" fmla="*/ 175511 h 283211"/>
                <a:gd name="connsiteX150" fmla="*/ 242044 w 1429781"/>
                <a:gd name="connsiteY150" fmla="*/ 166204 h 283211"/>
                <a:gd name="connsiteX151" fmla="*/ 234109 w 1429781"/>
                <a:gd name="connsiteY151" fmla="*/ 139611 h 283211"/>
                <a:gd name="connsiteX152" fmla="*/ 236754 w 1429781"/>
                <a:gd name="connsiteY152" fmla="*/ 123656 h 283211"/>
                <a:gd name="connsiteX153" fmla="*/ 244690 w 1429781"/>
                <a:gd name="connsiteY153" fmla="*/ 110359 h 283211"/>
                <a:gd name="connsiteX154" fmla="*/ 257916 w 1429781"/>
                <a:gd name="connsiteY154" fmla="*/ 101052 h 283211"/>
                <a:gd name="connsiteX155" fmla="*/ 276433 w 1429781"/>
                <a:gd name="connsiteY155" fmla="*/ 97063 h 283211"/>
                <a:gd name="connsiteX156" fmla="*/ 288337 w 1429781"/>
                <a:gd name="connsiteY156" fmla="*/ 98393 h 283211"/>
                <a:gd name="connsiteX157" fmla="*/ 297596 w 1429781"/>
                <a:gd name="connsiteY157" fmla="*/ 101052 h 283211"/>
                <a:gd name="connsiteX158" fmla="*/ 297596 w 1429781"/>
                <a:gd name="connsiteY158" fmla="*/ 147589 h 283211"/>
                <a:gd name="connsiteX159" fmla="*/ 275111 w 1429781"/>
                <a:gd name="connsiteY159" fmla="*/ 61163 h 283211"/>
                <a:gd name="connsiteX160" fmla="*/ 238076 w 1429781"/>
                <a:gd name="connsiteY160" fmla="*/ 66482 h 283211"/>
                <a:gd name="connsiteX161" fmla="*/ 210301 w 1429781"/>
                <a:gd name="connsiteY161" fmla="*/ 82437 h 283211"/>
                <a:gd name="connsiteX162" fmla="*/ 191784 w 1429781"/>
                <a:gd name="connsiteY162" fmla="*/ 107700 h 283211"/>
                <a:gd name="connsiteX163" fmla="*/ 185171 w 1429781"/>
                <a:gd name="connsiteY163" fmla="*/ 140941 h 283211"/>
                <a:gd name="connsiteX164" fmla="*/ 190461 w 1429781"/>
                <a:gd name="connsiteY164" fmla="*/ 170193 h 283211"/>
                <a:gd name="connsiteX165" fmla="*/ 203688 w 1429781"/>
                <a:gd name="connsiteY165" fmla="*/ 192796 h 283211"/>
                <a:gd name="connsiteX166" fmla="*/ 226173 w 1429781"/>
                <a:gd name="connsiteY166" fmla="*/ 207422 h 283211"/>
                <a:gd name="connsiteX167" fmla="*/ 256593 w 1429781"/>
                <a:gd name="connsiteY167" fmla="*/ 212741 h 283211"/>
                <a:gd name="connsiteX168" fmla="*/ 296273 w 1429781"/>
                <a:gd name="connsiteY168" fmla="*/ 200774 h 283211"/>
                <a:gd name="connsiteX169" fmla="*/ 296273 w 1429781"/>
                <a:gd name="connsiteY169" fmla="*/ 211411 h 283211"/>
                <a:gd name="connsiteX170" fmla="*/ 287014 w 1429781"/>
                <a:gd name="connsiteY170" fmla="*/ 236674 h 283211"/>
                <a:gd name="connsiteX171" fmla="*/ 261884 w 1429781"/>
                <a:gd name="connsiteY171" fmla="*/ 244652 h 283211"/>
                <a:gd name="connsiteX172" fmla="*/ 239399 w 1429781"/>
                <a:gd name="connsiteY172" fmla="*/ 241993 h 283211"/>
                <a:gd name="connsiteX173" fmla="*/ 219559 w 1429781"/>
                <a:gd name="connsiteY173" fmla="*/ 234015 h 283211"/>
                <a:gd name="connsiteX174" fmla="*/ 198397 w 1429781"/>
                <a:gd name="connsiteY174" fmla="*/ 267256 h 283211"/>
                <a:gd name="connsiteX175" fmla="*/ 227495 w 1429781"/>
                <a:gd name="connsiteY175" fmla="*/ 279222 h 283211"/>
                <a:gd name="connsiteX176" fmla="*/ 264529 w 1429781"/>
                <a:gd name="connsiteY176" fmla="*/ 283211 h 283211"/>
                <a:gd name="connsiteX177" fmla="*/ 322726 w 1429781"/>
                <a:gd name="connsiteY177" fmla="*/ 265926 h 283211"/>
                <a:gd name="connsiteX178" fmla="*/ 343888 w 1429781"/>
                <a:gd name="connsiteY178" fmla="*/ 210082 h 283211"/>
                <a:gd name="connsiteX179" fmla="*/ 343888 w 1429781"/>
                <a:gd name="connsiteY179" fmla="*/ 71800 h 283211"/>
                <a:gd name="connsiteX180" fmla="*/ 312145 w 1429781"/>
                <a:gd name="connsiteY180" fmla="*/ 63822 h 283211"/>
                <a:gd name="connsiteX181" fmla="*/ 275111 w 1429781"/>
                <a:gd name="connsiteY181" fmla="*/ 61163 h 283211"/>
                <a:gd name="connsiteX182" fmla="*/ 461604 w 1429781"/>
                <a:gd name="connsiteY182" fmla="*/ 61163 h 283211"/>
                <a:gd name="connsiteX183" fmla="*/ 436473 w 1429781"/>
                <a:gd name="connsiteY183" fmla="*/ 66482 h 283211"/>
                <a:gd name="connsiteX184" fmla="*/ 416634 w 1429781"/>
                <a:gd name="connsiteY184" fmla="*/ 79778 h 283211"/>
                <a:gd name="connsiteX185" fmla="*/ 416634 w 1429781"/>
                <a:gd name="connsiteY185" fmla="*/ 0 h 283211"/>
                <a:gd name="connsiteX186" fmla="*/ 369018 w 1429781"/>
                <a:gd name="connsiteY186" fmla="*/ 0 h 283211"/>
                <a:gd name="connsiteX187" fmla="*/ 369018 w 1429781"/>
                <a:gd name="connsiteY187" fmla="*/ 215400 h 283211"/>
                <a:gd name="connsiteX188" fmla="*/ 416634 w 1429781"/>
                <a:gd name="connsiteY188" fmla="*/ 215400 h 283211"/>
                <a:gd name="connsiteX189" fmla="*/ 416634 w 1429781"/>
                <a:gd name="connsiteY189" fmla="*/ 134293 h 283211"/>
                <a:gd name="connsiteX190" fmla="*/ 419279 w 1429781"/>
                <a:gd name="connsiteY190" fmla="*/ 120996 h 283211"/>
                <a:gd name="connsiteX191" fmla="*/ 425892 w 1429781"/>
                <a:gd name="connsiteY191" fmla="*/ 110359 h 283211"/>
                <a:gd name="connsiteX192" fmla="*/ 436473 w 1429781"/>
                <a:gd name="connsiteY192" fmla="*/ 103711 h 283211"/>
                <a:gd name="connsiteX193" fmla="*/ 449700 w 1429781"/>
                <a:gd name="connsiteY193" fmla="*/ 101052 h 283211"/>
                <a:gd name="connsiteX194" fmla="*/ 468217 w 1429781"/>
                <a:gd name="connsiteY194" fmla="*/ 109030 h 283211"/>
                <a:gd name="connsiteX195" fmla="*/ 474830 w 1429781"/>
                <a:gd name="connsiteY195" fmla="*/ 128974 h 283211"/>
                <a:gd name="connsiteX196" fmla="*/ 474830 w 1429781"/>
                <a:gd name="connsiteY196" fmla="*/ 215400 h 283211"/>
                <a:gd name="connsiteX197" fmla="*/ 522446 w 1429781"/>
                <a:gd name="connsiteY197" fmla="*/ 215400 h 283211"/>
                <a:gd name="connsiteX198" fmla="*/ 522446 w 1429781"/>
                <a:gd name="connsiteY198" fmla="*/ 122326 h 283211"/>
                <a:gd name="connsiteX199" fmla="*/ 506574 w 1429781"/>
                <a:gd name="connsiteY199" fmla="*/ 77119 h 283211"/>
                <a:gd name="connsiteX200" fmla="*/ 461604 w 1429781"/>
                <a:gd name="connsiteY200" fmla="*/ 61163 h 283211"/>
                <a:gd name="connsiteX201" fmla="*/ 162686 w 1429781"/>
                <a:gd name="connsiteY201" fmla="*/ 5319 h 283211"/>
                <a:gd name="connsiteX202" fmla="*/ 154750 w 1429781"/>
                <a:gd name="connsiteY202" fmla="*/ 1330 h 283211"/>
                <a:gd name="connsiteX203" fmla="*/ 145491 w 1429781"/>
                <a:gd name="connsiteY203" fmla="*/ 0 h 283211"/>
                <a:gd name="connsiteX204" fmla="*/ 136233 w 1429781"/>
                <a:gd name="connsiteY204" fmla="*/ 1330 h 283211"/>
                <a:gd name="connsiteX205" fmla="*/ 126974 w 1429781"/>
                <a:gd name="connsiteY205" fmla="*/ 5319 h 283211"/>
                <a:gd name="connsiteX206" fmla="*/ 120361 w 1429781"/>
                <a:gd name="connsiteY206" fmla="*/ 13296 h 283211"/>
                <a:gd name="connsiteX207" fmla="*/ 119038 w 1429781"/>
                <a:gd name="connsiteY207" fmla="*/ 22604 h 283211"/>
                <a:gd name="connsiteX208" fmla="*/ 120361 w 1429781"/>
                <a:gd name="connsiteY208" fmla="*/ 33241 h 283211"/>
                <a:gd name="connsiteX209" fmla="*/ 125651 w 1429781"/>
                <a:gd name="connsiteY209" fmla="*/ 41219 h 283211"/>
                <a:gd name="connsiteX210" fmla="*/ 133587 w 1429781"/>
                <a:gd name="connsiteY210" fmla="*/ 45207 h 283211"/>
                <a:gd name="connsiteX211" fmla="*/ 142846 w 1429781"/>
                <a:gd name="connsiteY211" fmla="*/ 46537 h 283211"/>
                <a:gd name="connsiteX212" fmla="*/ 152104 w 1429781"/>
                <a:gd name="connsiteY212" fmla="*/ 45207 h 283211"/>
                <a:gd name="connsiteX213" fmla="*/ 160040 w 1429781"/>
                <a:gd name="connsiteY213" fmla="*/ 41219 h 283211"/>
                <a:gd name="connsiteX214" fmla="*/ 165331 w 1429781"/>
                <a:gd name="connsiteY214" fmla="*/ 33241 h 283211"/>
                <a:gd name="connsiteX215" fmla="*/ 167976 w 1429781"/>
                <a:gd name="connsiteY215" fmla="*/ 22604 h 283211"/>
                <a:gd name="connsiteX216" fmla="*/ 165331 w 1429781"/>
                <a:gd name="connsiteY216" fmla="*/ 11967 h 283211"/>
                <a:gd name="connsiteX217" fmla="*/ 162686 w 1429781"/>
                <a:gd name="connsiteY217" fmla="*/ 5319 h 2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429781" h="283211">
                  <a:moveTo>
                    <a:pt x="863688" y="61163"/>
                  </a:moveTo>
                  <a:cubicBezTo>
                    <a:pt x="853107" y="61163"/>
                    <a:pt x="843849" y="62493"/>
                    <a:pt x="834590" y="66482"/>
                  </a:cubicBezTo>
                  <a:cubicBezTo>
                    <a:pt x="825332" y="70470"/>
                    <a:pt x="817396" y="75789"/>
                    <a:pt x="810783" y="82437"/>
                  </a:cubicBezTo>
                  <a:cubicBezTo>
                    <a:pt x="809460" y="79778"/>
                    <a:pt x="806815" y="77119"/>
                    <a:pt x="804169" y="75789"/>
                  </a:cubicBezTo>
                  <a:cubicBezTo>
                    <a:pt x="801524" y="73130"/>
                    <a:pt x="797556" y="70470"/>
                    <a:pt x="794911" y="69141"/>
                  </a:cubicBezTo>
                  <a:cubicBezTo>
                    <a:pt x="790943" y="66482"/>
                    <a:pt x="786975" y="65152"/>
                    <a:pt x="781684" y="63822"/>
                  </a:cubicBezTo>
                  <a:cubicBezTo>
                    <a:pt x="776394" y="62493"/>
                    <a:pt x="771103" y="62493"/>
                    <a:pt x="764490" y="62493"/>
                  </a:cubicBezTo>
                  <a:cubicBezTo>
                    <a:pt x="753909" y="62493"/>
                    <a:pt x="745973" y="63822"/>
                    <a:pt x="738037" y="67811"/>
                  </a:cubicBezTo>
                  <a:cubicBezTo>
                    <a:pt x="730101" y="71800"/>
                    <a:pt x="724811" y="77119"/>
                    <a:pt x="719520" y="82437"/>
                  </a:cubicBezTo>
                  <a:lnTo>
                    <a:pt x="718197" y="65152"/>
                  </a:lnTo>
                  <a:lnTo>
                    <a:pt x="671905" y="65152"/>
                  </a:lnTo>
                  <a:lnTo>
                    <a:pt x="671905" y="216730"/>
                  </a:lnTo>
                  <a:lnTo>
                    <a:pt x="719520" y="216730"/>
                  </a:lnTo>
                  <a:lnTo>
                    <a:pt x="719520" y="135622"/>
                  </a:lnTo>
                  <a:cubicBezTo>
                    <a:pt x="719520" y="126315"/>
                    <a:pt x="722165" y="118337"/>
                    <a:pt x="727456" y="111689"/>
                  </a:cubicBezTo>
                  <a:cubicBezTo>
                    <a:pt x="732746" y="105041"/>
                    <a:pt x="740682" y="102382"/>
                    <a:pt x="749941" y="102382"/>
                  </a:cubicBezTo>
                  <a:cubicBezTo>
                    <a:pt x="757877" y="102382"/>
                    <a:pt x="764490" y="105041"/>
                    <a:pt x="768458" y="110359"/>
                  </a:cubicBezTo>
                  <a:cubicBezTo>
                    <a:pt x="772426" y="115678"/>
                    <a:pt x="775071" y="122326"/>
                    <a:pt x="775071" y="131633"/>
                  </a:cubicBezTo>
                  <a:lnTo>
                    <a:pt x="775071" y="218059"/>
                  </a:lnTo>
                  <a:lnTo>
                    <a:pt x="821364" y="218059"/>
                  </a:lnTo>
                  <a:lnTo>
                    <a:pt x="821364" y="136952"/>
                  </a:lnTo>
                  <a:cubicBezTo>
                    <a:pt x="821364" y="127645"/>
                    <a:pt x="824009" y="119667"/>
                    <a:pt x="829300" y="113019"/>
                  </a:cubicBezTo>
                  <a:cubicBezTo>
                    <a:pt x="834590" y="106370"/>
                    <a:pt x="842526" y="103711"/>
                    <a:pt x="851785" y="103711"/>
                  </a:cubicBezTo>
                  <a:cubicBezTo>
                    <a:pt x="859721" y="103711"/>
                    <a:pt x="866334" y="106370"/>
                    <a:pt x="870302" y="111689"/>
                  </a:cubicBezTo>
                  <a:cubicBezTo>
                    <a:pt x="874270" y="117008"/>
                    <a:pt x="876915" y="123656"/>
                    <a:pt x="876915" y="132963"/>
                  </a:cubicBezTo>
                  <a:lnTo>
                    <a:pt x="876915" y="219389"/>
                  </a:lnTo>
                  <a:lnTo>
                    <a:pt x="924530" y="219389"/>
                  </a:lnTo>
                  <a:lnTo>
                    <a:pt x="924530" y="126315"/>
                  </a:lnTo>
                  <a:cubicBezTo>
                    <a:pt x="924530" y="107700"/>
                    <a:pt x="919240" y="93074"/>
                    <a:pt x="908658" y="81107"/>
                  </a:cubicBezTo>
                  <a:cubicBezTo>
                    <a:pt x="898077" y="66482"/>
                    <a:pt x="883528" y="61163"/>
                    <a:pt x="863688" y="61163"/>
                  </a:cubicBezTo>
                  <a:moveTo>
                    <a:pt x="1059440" y="154237"/>
                  </a:moveTo>
                  <a:cubicBezTo>
                    <a:pt x="1058118" y="159556"/>
                    <a:pt x="1055472" y="163545"/>
                    <a:pt x="1052827" y="167533"/>
                  </a:cubicBezTo>
                  <a:cubicBezTo>
                    <a:pt x="1050182" y="171522"/>
                    <a:pt x="1046214" y="174182"/>
                    <a:pt x="1040923" y="176841"/>
                  </a:cubicBezTo>
                  <a:cubicBezTo>
                    <a:pt x="1035633" y="179500"/>
                    <a:pt x="1030342" y="180830"/>
                    <a:pt x="1025051" y="180830"/>
                  </a:cubicBezTo>
                  <a:cubicBezTo>
                    <a:pt x="1018438" y="180830"/>
                    <a:pt x="1013148" y="179500"/>
                    <a:pt x="1009180" y="176841"/>
                  </a:cubicBezTo>
                  <a:cubicBezTo>
                    <a:pt x="1003889" y="174182"/>
                    <a:pt x="999921" y="171522"/>
                    <a:pt x="997276" y="167533"/>
                  </a:cubicBezTo>
                  <a:cubicBezTo>
                    <a:pt x="994630" y="163545"/>
                    <a:pt x="991985" y="159556"/>
                    <a:pt x="990663" y="154237"/>
                  </a:cubicBezTo>
                  <a:cubicBezTo>
                    <a:pt x="989340" y="148919"/>
                    <a:pt x="988017" y="144930"/>
                    <a:pt x="988017" y="139611"/>
                  </a:cubicBezTo>
                  <a:cubicBezTo>
                    <a:pt x="988017" y="134293"/>
                    <a:pt x="989340" y="128974"/>
                    <a:pt x="990663" y="124985"/>
                  </a:cubicBezTo>
                  <a:cubicBezTo>
                    <a:pt x="991985" y="119667"/>
                    <a:pt x="994630" y="115678"/>
                    <a:pt x="997276" y="111689"/>
                  </a:cubicBezTo>
                  <a:cubicBezTo>
                    <a:pt x="999921" y="107700"/>
                    <a:pt x="1003889" y="105041"/>
                    <a:pt x="1009180" y="102382"/>
                  </a:cubicBezTo>
                  <a:cubicBezTo>
                    <a:pt x="1014470" y="99722"/>
                    <a:pt x="1019761" y="98393"/>
                    <a:pt x="1025051" y="98393"/>
                  </a:cubicBezTo>
                  <a:cubicBezTo>
                    <a:pt x="1031665" y="98393"/>
                    <a:pt x="1036955" y="99722"/>
                    <a:pt x="1040923" y="102382"/>
                  </a:cubicBezTo>
                  <a:cubicBezTo>
                    <a:pt x="1046214" y="105041"/>
                    <a:pt x="1048859" y="107700"/>
                    <a:pt x="1052827" y="111689"/>
                  </a:cubicBezTo>
                  <a:cubicBezTo>
                    <a:pt x="1055472" y="115678"/>
                    <a:pt x="1058118" y="119667"/>
                    <a:pt x="1059440" y="124985"/>
                  </a:cubicBezTo>
                  <a:cubicBezTo>
                    <a:pt x="1060763" y="130304"/>
                    <a:pt x="1062086" y="134293"/>
                    <a:pt x="1062086" y="139611"/>
                  </a:cubicBezTo>
                  <a:cubicBezTo>
                    <a:pt x="1062086" y="144930"/>
                    <a:pt x="1060763" y="148919"/>
                    <a:pt x="1059440" y="154237"/>
                  </a:cubicBezTo>
                  <a:moveTo>
                    <a:pt x="1084571" y="82437"/>
                  </a:moveTo>
                  <a:cubicBezTo>
                    <a:pt x="1076635" y="75789"/>
                    <a:pt x="1068699" y="69141"/>
                    <a:pt x="1058118" y="65152"/>
                  </a:cubicBezTo>
                  <a:cubicBezTo>
                    <a:pt x="1047536" y="61163"/>
                    <a:pt x="1036955" y="58504"/>
                    <a:pt x="1023729" y="58504"/>
                  </a:cubicBezTo>
                  <a:cubicBezTo>
                    <a:pt x="1010502" y="58504"/>
                    <a:pt x="999921" y="61163"/>
                    <a:pt x="989340" y="65152"/>
                  </a:cubicBezTo>
                  <a:cubicBezTo>
                    <a:pt x="978759" y="69141"/>
                    <a:pt x="970823" y="74459"/>
                    <a:pt x="962887" y="82437"/>
                  </a:cubicBezTo>
                  <a:cubicBezTo>
                    <a:pt x="954951" y="89085"/>
                    <a:pt x="949661" y="98393"/>
                    <a:pt x="945693" y="107700"/>
                  </a:cubicBezTo>
                  <a:cubicBezTo>
                    <a:pt x="941725" y="117008"/>
                    <a:pt x="939079" y="127645"/>
                    <a:pt x="939079" y="139611"/>
                  </a:cubicBezTo>
                  <a:cubicBezTo>
                    <a:pt x="939079" y="150248"/>
                    <a:pt x="941725" y="160885"/>
                    <a:pt x="945693" y="171522"/>
                  </a:cubicBezTo>
                  <a:cubicBezTo>
                    <a:pt x="949661" y="180830"/>
                    <a:pt x="954951" y="190137"/>
                    <a:pt x="962887" y="196785"/>
                  </a:cubicBezTo>
                  <a:cubicBezTo>
                    <a:pt x="970823" y="203434"/>
                    <a:pt x="978759" y="210082"/>
                    <a:pt x="989340" y="214071"/>
                  </a:cubicBezTo>
                  <a:cubicBezTo>
                    <a:pt x="999921" y="218059"/>
                    <a:pt x="1010502" y="220719"/>
                    <a:pt x="1023729" y="220719"/>
                  </a:cubicBezTo>
                  <a:cubicBezTo>
                    <a:pt x="1036955" y="220719"/>
                    <a:pt x="1047536" y="218059"/>
                    <a:pt x="1058118" y="214071"/>
                  </a:cubicBezTo>
                  <a:cubicBezTo>
                    <a:pt x="1068699" y="210082"/>
                    <a:pt x="1076635" y="203434"/>
                    <a:pt x="1084571" y="196785"/>
                  </a:cubicBezTo>
                  <a:cubicBezTo>
                    <a:pt x="1092506" y="190137"/>
                    <a:pt x="1097797" y="180830"/>
                    <a:pt x="1101765" y="171522"/>
                  </a:cubicBezTo>
                  <a:cubicBezTo>
                    <a:pt x="1105733" y="162215"/>
                    <a:pt x="1108378" y="151578"/>
                    <a:pt x="1108378" y="139611"/>
                  </a:cubicBezTo>
                  <a:cubicBezTo>
                    <a:pt x="1108378" y="128974"/>
                    <a:pt x="1105733" y="118337"/>
                    <a:pt x="1101765" y="107700"/>
                  </a:cubicBezTo>
                  <a:cubicBezTo>
                    <a:pt x="1097797" y="98393"/>
                    <a:pt x="1092506" y="89085"/>
                    <a:pt x="1084571" y="82437"/>
                  </a:cubicBezTo>
                  <a:moveTo>
                    <a:pt x="1227416" y="63822"/>
                  </a:moveTo>
                  <a:lnTo>
                    <a:pt x="1191705" y="163545"/>
                  </a:lnTo>
                  <a:lnTo>
                    <a:pt x="1154671" y="63822"/>
                  </a:lnTo>
                  <a:lnTo>
                    <a:pt x="1101765" y="63822"/>
                  </a:lnTo>
                  <a:lnTo>
                    <a:pt x="1167897" y="215400"/>
                  </a:lnTo>
                  <a:lnTo>
                    <a:pt x="1212867" y="215400"/>
                  </a:lnTo>
                  <a:lnTo>
                    <a:pt x="1280322" y="63822"/>
                  </a:lnTo>
                  <a:lnTo>
                    <a:pt x="1227416" y="63822"/>
                  </a:lnTo>
                  <a:close/>
                  <a:moveTo>
                    <a:pt x="1318679" y="123656"/>
                  </a:moveTo>
                  <a:cubicBezTo>
                    <a:pt x="1318679" y="120996"/>
                    <a:pt x="1320002" y="117008"/>
                    <a:pt x="1321324" y="114348"/>
                  </a:cubicBezTo>
                  <a:cubicBezTo>
                    <a:pt x="1322647" y="110359"/>
                    <a:pt x="1325292" y="107700"/>
                    <a:pt x="1327938" y="105041"/>
                  </a:cubicBezTo>
                  <a:cubicBezTo>
                    <a:pt x="1330583" y="102382"/>
                    <a:pt x="1334551" y="99722"/>
                    <a:pt x="1338519" y="98393"/>
                  </a:cubicBezTo>
                  <a:cubicBezTo>
                    <a:pt x="1342487" y="97063"/>
                    <a:pt x="1347777" y="95733"/>
                    <a:pt x="1353068" y="95733"/>
                  </a:cubicBezTo>
                  <a:cubicBezTo>
                    <a:pt x="1358358" y="95733"/>
                    <a:pt x="1363649" y="97063"/>
                    <a:pt x="1367617" y="98393"/>
                  </a:cubicBezTo>
                  <a:cubicBezTo>
                    <a:pt x="1371585" y="99722"/>
                    <a:pt x="1375553" y="102382"/>
                    <a:pt x="1378198" y="105041"/>
                  </a:cubicBezTo>
                  <a:cubicBezTo>
                    <a:pt x="1380843" y="107700"/>
                    <a:pt x="1383489" y="110359"/>
                    <a:pt x="1384811" y="114348"/>
                  </a:cubicBezTo>
                  <a:cubicBezTo>
                    <a:pt x="1386134" y="118337"/>
                    <a:pt x="1387457" y="120996"/>
                    <a:pt x="1387457" y="123656"/>
                  </a:cubicBezTo>
                  <a:lnTo>
                    <a:pt x="1318679" y="123656"/>
                  </a:lnTo>
                  <a:close/>
                  <a:moveTo>
                    <a:pt x="1429781" y="144930"/>
                  </a:moveTo>
                  <a:cubicBezTo>
                    <a:pt x="1429781" y="131633"/>
                    <a:pt x="1428459" y="120996"/>
                    <a:pt x="1424491" y="110359"/>
                  </a:cubicBezTo>
                  <a:cubicBezTo>
                    <a:pt x="1420523" y="99722"/>
                    <a:pt x="1416555" y="90415"/>
                    <a:pt x="1409942" y="82437"/>
                  </a:cubicBezTo>
                  <a:cubicBezTo>
                    <a:pt x="1403328" y="74459"/>
                    <a:pt x="1395393" y="69141"/>
                    <a:pt x="1386134" y="65152"/>
                  </a:cubicBezTo>
                  <a:cubicBezTo>
                    <a:pt x="1376875" y="61163"/>
                    <a:pt x="1364972" y="58504"/>
                    <a:pt x="1353068" y="58504"/>
                  </a:cubicBezTo>
                  <a:cubicBezTo>
                    <a:pt x="1339841" y="58504"/>
                    <a:pt x="1329260" y="61163"/>
                    <a:pt x="1318679" y="65152"/>
                  </a:cubicBezTo>
                  <a:cubicBezTo>
                    <a:pt x="1308098" y="69141"/>
                    <a:pt x="1300162" y="75789"/>
                    <a:pt x="1293549" y="82437"/>
                  </a:cubicBezTo>
                  <a:cubicBezTo>
                    <a:pt x="1286936" y="89085"/>
                    <a:pt x="1281645" y="98393"/>
                    <a:pt x="1277677" y="107700"/>
                  </a:cubicBezTo>
                  <a:cubicBezTo>
                    <a:pt x="1273709" y="117008"/>
                    <a:pt x="1272386" y="127645"/>
                    <a:pt x="1272386" y="138282"/>
                  </a:cubicBezTo>
                  <a:cubicBezTo>
                    <a:pt x="1272386" y="150248"/>
                    <a:pt x="1273709" y="160885"/>
                    <a:pt x="1277677" y="171522"/>
                  </a:cubicBezTo>
                  <a:cubicBezTo>
                    <a:pt x="1281645" y="182159"/>
                    <a:pt x="1286936" y="190137"/>
                    <a:pt x="1294871" y="196785"/>
                  </a:cubicBezTo>
                  <a:cubicBezTo>
                    <a:pt x="1302807" y="203434"/>
                    <a:pt x="1310743" y="208752"/>
                    <a:pt x="1321324" y="212741"/>
                  </a:cubicBezTo>
                  <a:cubicBezTo>
                    <a:pt x="1331905" y="216730"/>
                    <a:pt x="1343809" y="218059"/>
                    <a:pt x="1357036" y="218059"/>
                  </a:cubicBezTo>
                  <a:cubicBezTo>
                    <a:pt x="1367617" y="218059"/>
                    <a:pt x="1375553" y="216730"/>
                    <a:pt x="1383489" y="215400"/>
                  </a:cubicBezTo>
                  <a:cubicBezTo>
                    <a:pt x="1391425" y="214071"/>
                    <a:pt x="1398038" y="211411"/>
                    <a:pt x="1403328" y="208752"/>
                  </a:cubicBezTo>
                  <a:cubicBezTo>
                    <a:pt x="1408619" y="206093"/>
                    <a:pt x="1413910" y="203434"/>
                    <a:pt x="1416555" y="202104"/>
                  </a:cubicBezTo>
                  <a:cubicBezTo>
                    <a:pt x="1420523" y="199445"/>
                    <a:pt x="1423168" y="198115"/>
                    <a:pt x="1424491" y="196785"/>
                  </a:cubicBezTo>
                  <a:lnTo>
                    <a:pt x="1404651" y="167533"/>
                  </a:lnTo>
                  <a:cubicBezTo>
                    <a:pt x="1400683" y="170193"/>
                    <a:pt x="1395393" y="172852"/>
                    <a:pt x="1387457" y="176841"/>
                  </a:cubicBezTo>
                  <a:cubicBezTo>
                    <a:pt x="1379521" y="180830"/>
                    <a:pt x="1370262" y="182159"/>
                    <a:pt x="1357036" y="182159"/>
                  </a:cubicBezTo>
                  <a:cubicBezTo>
                    <a:pt x="1343809" y="182159"/>
                    <a:pt x="1334551" y="179500"/>
                    <a:pt x="1326615" y="172852"/>
                  </a:cubicBezTo>
                  <a:cubicBezTo>
                    <a:pt x="1320002" y="166204"/>
                    <a:pt x="1316034" y="159556"/>
                    <a:pt x="1316034" y="151578"/>
                  </a:cubicBezTo>
                  <a:lnTo>
                    <a:pt x="1427136" y="151578"/>
                  </a:lnTo>
                  <a:lnTo>
                    <a:pt x="1427136" y="144930"/>
                  </a:lnTo>
                  <a:close/>
                  <a:moveTo>
                    <a:pt x="633548" y="180830"/>
                  </a:moveTo>
                  <a:cubicBezTo>
                    <a:pt x="629580" y="182159"/>
                    <a:pt x="625612" y="183489"/>
                    <a:pt x="620321" y="183489"/>
                  </a:cubicBezTo>
                  <a:cubicBezTo>
                    <a:pt x="613708" y="183489"/>
                    <a:pt x="609740" y="182159"/>
                    <a:pt x="605772" y="178171"/>
                  </a:cubicBezTo>
                  <a:cubicBezTo>
                    <a:pt x="603127" y="174182"/>
                    <a:pt x="601804" y="168863"/>
                    <a:pt x="601804" y="160885"/>
                  </a:cubicBezTo>
                  <a:lnTo>
                    <a:pt x="601804" y="101052"/>
                  </a:lnTo>
                  <a:lnTo>
                    <a:pt x="641484" y="101052"/>
                  </a:lnTo>
                  <a:lnTo>
                    <a:pt x="641484" y="63822"/>
                  </a:lnTo>
                  <a:lnTo>
                    <a:pt x="601804" y="63822"/>
                  </a:lnTo>
                  <a:lnTo>
                    <a:pt x="601804" y="18615"/>
                  </a:lnTo>
                  <a:lnTo>
                    <a:pt x="555512" y="18615"/>
                  </a:lnTo>
                  <a:lnTo>
                    <a:pt x="555512" y="63822"/>
                  </a:lnTo>
                  <a:lnTo>
                    <a:pt x="530381" y="63822"/>
                  </a:lnTo>
                  <a:lnTo>
                    <a:pt x="530381" y="99722"/>
                  </a:lnTo>
                  <a:lnTo>
                    <a:pt x="555512" y="99722"/>
                  </a:lnTo>
                  <a:lnTo>
                    <a:pt x="555512" y="156896"/>
                  </a:lnTo>
                  <a:cubicBezTo>
                    <a:pt x="555512" y="166204"/>
                    <a:pt x="556834" y="175511"/>
                    <a:pt x="558157" y="182159"/>
                  </a:cubicBezTo>
                  <a:cubicBezTo>
                    <a:pt x="560802" y="190137"/>
                    <a:pt x="563448" y="196785"/>
                    <a:pt x="568738" y="202104"/>
                  </a:cubicBezTo>
                  <a:cubicBezTo>
                    <a:pt x="574029" y="207422"/>
                    <a:pt x="579319" y="211411"/>
                    <a:pt x="587255" y="215400"/>
                  </a:cubicBezTo>
                  <a:cubicBezTo>
                    <a:pt x="595191" y="218059"/>
                    <a:pt x="604450" y="220719"/>
                    <a:pt x="615031" y="220719"/>
                  </a:cubicBezTo>
                  <a:cubicBezTo>
                    <a:pt x="630903" y="220719"/>
                    <a:pt x="645452" y="215400"/>
                    <a:pt x="660001" y="206093"/>
                  </a:cubicBezTo>
                  <a:lnTo>
                    <a:pt x="645452" y="174182"/>
                  </a:lnTo>
                  <a:cubicBezTo>
                    <a:pt x="641484" y="176841"/>
                    <a:pt x="637516" y="179500"/>
                    <a:pt x="633548" y="180830"/>
                  </a:cubicBezTo>
                  <a:moveTo>
                    <a:pt x="91263" y="61163"/>
                  </a:moveTo>
                  <a:cubicBezTo>
                    <a:pt x="80681" y="61163"/>
                    <a:pt x="71423" y="63822"/>
                    <a:pt x="64810" y="67811"/>
                  </a:cubicBezTo>
                  <a:cubicBezTo>
                    <a:pt x="58196" y="73130"/>
                    <a:pt x="52906" y="77119"/>
                    <a:pt x="48938" y="82437"/>
                  </a:cubicBezTo>
                  <a:lnTo>
                    <a:pt x="46293" y="63822"/>
                  </a:lnTo>
                  <a:lnTo>
                    <a:pt x="0" y="63822"/>
                  </a:lnTo>
                  <a:lnTo>
                    <a:pt x="0" y="215400"/>
                  </a:lnTo>
                  <a:lnTo>
                    <a:pt x="47615" y="215400"/>
                  </a:lnTo>
                  <a:lnTo>
                    <a:pt x="47615" y="140941"/>
                  </a:lnTo>
                  <a:cubicBezTo>
                    <a:pt x="47615" y="128974"/>
                    <a:pt x="51583" y="119667"/>
                    <a:pt x="58196" y="113019"/>
                  </a:cubicBezTo>
                  <a:cubicBezTo>
                    <a:pt x="64810" y="106370"/>
                    <a:pt x="74068" y="103711"/>
                    <a:pt x="85972" y="103711"/>
                  </a:cubicBezTo>
                  <a:cubicBezTo>
                    <a:pt x="91263" y="103711"/>
                    <a:pt x="96553" y="103711"/>
                    <a:pt x="100521" y="105041"/>
                  </a:cubicBezTo>
                  <a:lnTo>
                    <a:pt x="108457" y="63822"/>
                  </a:lnTo>
                  <a:cubicBezTo>
                    <a:pt x="105812" y="62493"/>
                    <a:pt x="104489" y="62493"/>
                    <a:pt x="101844" y="62493"/>
                  </a:cubicBezTo>
                  <a:cubicBezTo>
                    <a:pt x="99199" y="61163"/>
                    <a:pt x="95231" y="61163"/>
                    <a:pt x="91263" y="61163"/>
                  </a:cubicBezTo>
                  <a:moveTo>
                    <a:pt x="120361" y="215400"/>
                  </a:moveTo>
                  <a:lnTo>
                    <a:pt x="167976" y="215400"/>
                  </a:lnTo>
                  <a:lnTo>
                    <a:pt x="167976" y="63822"/>
                  </a:lnTo>
                  <a:lnTo>
                    <a:pt x="120361" y="63822"/>
                  </a:lnTo>
                  <a:lnTo>
                    <a:pt x="120361" y="215400"/>
                  </a:lnTo>
                  <a:close/>
                  <a:moveTo>
                    <a:pt x="296273" y="147589"/>
                  </a:moveTo>
                  <a:cubicBezTo>
                    <a:pt x="296273" y="156896"/>
                    <a:pt x="293628" y="164874"/>
                    <a:pt x="288337" y="168863"/>
                  </a:cubicBezTo>
                  <a:cubicBezTo>
                    <a:pt x="283046" y="172852"/>
                    <a:pt x="275111" y="175511"/>
                    <a:pt x="265852" y="175511"/>
                  </a:cubicBezTo>
                  <a:cubicBezTo>
                    <a:pt x="255271" y="175511"/>
                    <a:pt x="247335" y="172852"/>
                    <a:pt x="242044" y="166204"/>
                  </a:cubicBezTo>
                  <a:cubicBezTo>
                    <a:pt x="236754" y="159556"/>
                    <a:pt x="234109" y="151578"/>
                    <a:pt x="234109" y="139611"/>
                  </a:cubicBezTo>
                  <a:cubicBezTo>
                    <a:pt x="234109" y="134293"/>
                    <a:pt x="235431" y="128974"/>
                    <a:pt x="236754" y="123656"/>
                  </a:cubicBezTo>
                  <a:cubicBezTo>
                    <a:pt x="238076" y="118337"/>
                    <a:pt x="240722" y="114348"/>
                    <a:pt x="244690" y="110359"/>
                  </a:cubicBezTo>
                  <a:cubicBezTo>
                    <a:pt x="248658" y="106370"/>
                    <a:pt x="252626" y="103711"/>
                    <a:pt x="257916" y="101052"/>
                  </a:cubicBezTo>
                  <a:cubicBezTo>
                    <a:pt x="263207" y="98393"/>
                    <a:pt x="268497" y="97063"/>
                    <a:pt x="276433" y="97063"/>
                  </a:cubicBezTo>
                  <a:cubicBezTo>
                    <a:pt x="281724" y="97063"/>
                    <a:pt x="285692" y="97063"/>
                    <a:pt x="288337" y="98393"/>
                  </a:cubicBezTo>
                  <a:cubicBezTo>
                    <a:pt x="290982" y="98393"/>
                    <a:pt x="294950" y="99722"/>
                    <a:pt x="297596" y="101052"/>
                  </a:cubicBezTo>
                  <a:lnTo>
                    <a:pt x="297596" y="147589"/>
                  </a:lnTo>
                  <a:close/>
                  <a:moveTo>
                    <a:pt x="275111" y="61163"/>
                  </a:moveTo>
                  <a:cubicBezTo>
                    <a:pt x="261884" y="61163"/>
                    <a:pt x="249980" y="62493"/>
                    <a:pt x="238076" y="66482"/>
                  </a:cubicBezTo>
                  <a:cubicBezTo>
                    <a:pt x="227495" y="70470"/>
                    <a:pt x="218237" y="75789"/>
                    <a:pt x="210301" y="82437"/>
                  </a:cubicBezTo>
                  <a:cubicBezTo>
                    <a:pt x="202365" y="89085"/>
                    <a:pt x="195752" y="98393"/>
                    <a:pt x="191784" y="107700"/>
                  </a:cubicBezTo>
                  <a:cubicBezTo>
                    <a:pt x="187816" y="118337"/>
                    <a:pt x="185171" y="128974"/>
                    <a:pt x="185171" y="140941"/>
                  </a:cubicBezTo>
                  <a:cubicBezTo>
                    <a:pt x="185171" y="151578"/>
                    <a:pt x="186493" y="160885"/>
                    <a:pt x="190461" y="170193"/>
                  </a:cubicBezTo>
                  <a:cubicBezTo>
                    <a:pt x="193106" y="179500"/>
                    <a:pt x="198397" y="186148"/>
                    <a:pt x="203688" y="192796"/>
                  </a:cubicBezTo>
                  <a:cubicBezTo>
                    <a:pt x="210301" y="199445"/>
                    <a:pt x="216914" y="204763"/>
                    <a:pt x="226173" y="207422"/>
                  </a:cubicBezTo>
                  <a:cubicBezTo>
                    <a:pt x="235431" y="211411"/>
                    <a:pt x="244690" y="212741"/>
                    <a:pt x="256593" y="212741"/>
                  </a:cubicBezTo>
                  <a:cubicBezTo>
                    <a:pt x="273788" y="212741"/>
                    <a:pt x="287014" y="208752"/>
                    <a:pt x="296273" y="200774"/>
                  </a:cubicBezTo>
                  <a:lnTo>
                    <a:pt x="296273" y="211411"/>
                  </a:lnTo>
                  <a:cubicBezTo>
                    <a:pt x="296273" y="222048"/>
                    <a:pt x="293628" y="231356"/>
                    <a:pt x="287014" y="236674"/>
                  </a:cubicBezTo>
                  <a:cubicBezTo>
                    <a:pt x="280401" y="241993"/>
                    <a:pt x="272465" y="244652"/>
                    <a:pt x="261884" y="244652"/>
                  </a:cubicBezTo>
                  <a:cubicBezTo>
                    <a:pt x="253948" y="244652"/>
                    <a:pt x="246012" y="243322"/>
                    <a:pt x="239399" y="241993"/>
                  </a:cubicBezTo>
                  <a:cubicBezTo>
                    <a:pt x="232786" y="239334"/>
                    <a:pt x="226173" y="236674"/>
                    <a:pt x="219559" y="234015"/>
                  </a:cubicBezTo>
                  <a:lnTo>
                    <a:pt x="198397" y="267256"/>
                  </a:lnTo>
                  <a:cubicBezTo>
                    <a:pt x="207656" y="272574"/>
                    <a:pt x="216914" y="276563"/>
                    <a:pt x="227495" y="279222"/>
                  </a:cubicBezTo>
                  <a:cubicBezTo>
                    <a:pt x="238076" y="281882"/>
                    <a:pt x="249980" y="283211"/>
                    <a:pt x="264529" y="283211"/>
                  </a:cubicBezTo>
                  <a:cubicBezTo>
                    <a:pt x="289660" y="283211"/>
                    <a:pt x="308177" y="277893"/>
                    <a:pt x="322726" y="265926"/>
                  </a:cubicBezTo>
                  <a:cubicBezTo>
                    <a:pt x="337275" y="253959"/>
                    <a:pt x="343888" y="235345"/>
                    <a:pt x="343888" y="210082"/>
                  </a:cubicBezTo>
                  <a:lnTo>
                    <a:pt x="343888" y="71800"/>
                  </a:lnTo>
                  <a:cubicBezTo>
                    <a:pt x="334630" y="69141"/>
                    <a:pt x="324049" y="66482"/>
                    <a:pt x="312145" y="63822"/>
                  </a:cubicBezTo>
                  <a:cubicBezTo>
                    <a:pt x="300241" y="62493"/>
                    <a:pt x="288337" y="61163"/>
                    <a:pt x="275111" y="61163"/>
                  </a:cubicBezTo>
                  <a:moveTo>
                    <a:pt x="461604" y="61163"/>
                  </a:moveTo>
                  <a:cubicBezTo>
                    <a:pt x="452345" y="61163"/>
                    <a:pt x="444409" y="62493"/>
                    <a:pt x="436473" y="66482"/>
                  </a:cubicBezTo>
                  <a:cubicBezTo>
                    <a:pt x="428538" y="69141"/>
                    <a:pt x="421924" y="74459"/>
                    <a:pt x="416634" y="79778"/>
                  </a:cubicBezTo>
                  <a:lnTo>
                    <a:pt x="416634" y="0"/>
                  </a:lnTo>
                  <a:lnTo>
                    <a:pt x="369018" y="0"/>
                  </a:lnTo>
                  <a:lnTo>
                    <a:pt x="369018" y="215400"/>
                  </a:lnTo>
                  <a:lnTo>
                    <a:pt x="416634" y="215400"/>
                  </a:lnTo>
                  <a:lnTo>
                    <a:pt x="416634" y="134293"/>
                  </a:lnTo>
                  <a:cubicBezTo>
                    <a:pt x="416634" y="130304"/>
                    <a:pt x="417956" y="124985"/>
                    <a:pt x="419279" y="120996"/>
                  </a:cubicBezTo>
                  <a:cubicBezTo>
                    <a:pt x="420602" y="117008"/>
                    <a:pt x="423247" y="113019"/>
                    <a:pt x="425892" y="110359"/>
                  </a:cubicBezTo>
                  <a:cubicBezTo>
                    <a:pt x="428538" y="107700"/>
                    <a:pt x="432506" y="105041"/>
                    <a:pt x="436473" y="103711"/>
                  </a:cubicBezTo>
                  <a:cubicBezTo>
                    <a:pt x="440441" y="102382"/>
                    <a:pt x="444409" y="101052"/>
                    <a:pt x="449700" y="101052"/>
                  </a:cubicBezTo>
                  <a:cubicBezTo>
                    <a:pt x="457636" y="101052"/>
                    <a:pt x="464249" y="103711"/>
                    <a:pt x="468217" y="109030"/>
                  </a:cubicBezTo>
                  <a:cubicBezTo>
                    <a:pt x="473508" y="114348"/>
                    <a:pt x="474830" y="120996"/>
                    <a:pt x="474830" y="128974"/>
                  </a:cubicBezTo>
                  <a:lnTo>
                    <a:pt x="474830" y="215400"/>
                  </a:lnTo>
                  <a:lnTo>
                    <a:pt x="522446" y="215400"/>
                  </a:lnTo>
                  <a:lnTo>
                    <a:pt x="522446" y="122326"/>
                  </a:lnTo>
                  <a:cubicBezTo>
                    <a:pt x="522446" y="102382"/>
                    <a:pt x="517155" y="86426"/>
                    <a:pt x="506574" y="77119"/>
                  </a:cubicBezTo>
                  <a:cubicBezTo>
                    <a:pt x="494670" y="65152"/>
                    <a:pt x="480121" y="61163"/>
                    <a:pt x="461604" y="61163"/>
                  </a:cubicBezTo>
                  <a:moveTo>
                    <a:pt x="162686" y="5319"/>
                  </a:moveTo>
                  <a:cubicBezTo>
                    <a:pt x="160040" y="2659"/>
                    <a:pt x="157395" y="1330"/>
                    <a:pt x="154750" y="1330"/>
                  </a:cubicBezTo>
                  <a:cubicBezTo>
                    <a:pt x="152104" y="0"/>
                    <a:pt x="148136" y="0"/>
                    <a:pt x="145491" y="0"/>
                  </a:cubicBezTo>
                  <a:cubicBezTo>
                    <a:pt x="142846" y="0"/>
                    <a:pt x="138878" y="0"/>
                    <a:pt x="136233" y="1330"/>
                  </a:cubicBezTo>
                  <a:cubicBezTo>
                    <a:pt x="132265" y="1330"/>
                    <a:pt x="129619" y="2659"/>
                    <a:pt x="126974" y="5319"/>
                  </a:cubicBezTo>
                  <a:cubicBezTo>
                    <a:pt x="124329" y="6648"/>
                    <a:pt x="121684" y="9307"/>
                    <a:pt x="120361" y="13296"/>
                  </a:cubicBezTo>
                  <a:cubicBezTo>
                    <a:pt x="119038" y="15956"/>
                    <a:pt x="119038" y="19944"/>
                    <a:pt x="119038" y="22604"/>
                  </a:cubicBezTo>
                  <a:cubicBezTo>
                    <a:pt x="119038" y="26593"/>
                    <a:pt x="119038" y="30582"/>
                    <a:pt x="120361" y="33241"/>
                  </a:cubicBezTo>
                  <a:cubicBezTo>
                    <a:pt x="121684" y="35900"/>
                    <a:pt x="124329" y="38559"/>
                    <a:pt x="125651" y="41219"/>
                  </a:cubicBezTo>
                  <a:cubicBezTo>
                    <a:pt x="128297" y="43878"/>
                    <a:pt x="130942" y="45207"/>
                    <a:pt x="133587" y="45207"/>
                  </a:cubicBezTo>
                  <a:cubicBezTo>
                    <a:pt x="136233" y="46537"/>
                    <a:pt x="140201" y="46537"/>
                    <a:pt x="142846" y="46537"/>
                  </a:cubicBezTo>
                  <a:cubicBezTo>
                    <a:pt x="145491" y="46537"/>
                    <a:pt x="149459" y="46537"/>
                    <a:pt x="152104" y="45207"/>
                  </a:cubicBezTo>
                  <a:cubicBezTo>
                    <a:pt x="154750" y="43878"/>
                    <a:pt x="157395" y="42548"/>
                    <a:pt x="160040" y="41219"/>
                  </a:cubicBezTo>
                  <a:cubicBezTo>
                    <a:pt x="162686" y="38559"/>
                    <a:pt x="164008" y="37230"/>
                    <a:pt x="165331" y="33241"/>
                  </a:cubicBezTo>
                  <a:cubicBezTo>
                    <a:pt x="166654" y="30582"/>
                    <a:pt x="167976" y="26593"/>
                    <a:pt x="167976" y="22604"/>
                  </a:cubicBezTo>
                  <a:cubicBezTo>
                    <a:pt x="167976" y="18615"/>
                    <a:pt x="166654" y="14626"/>
                    <a:pt x="165331" y="11967"/>
                  </a:cubicBezTo>
                  <a:cubicBezTo>
                    <a:pt x="166654" y="9307"/>
                    <a:pt x="164008" y="6648"/>
                    <a:pt x="162686" y="5319"/>
                  </a:cubicBezTo>
                </a:path>
              </a:pathLst>
            </a:custGeom>
            <a:solidFill>
              <a:srgbClr val="000332"/>
            </a:solidFill>
            <a:ln w="1317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grpSp>
      <p:cxnSp>
        <p:nvCxnSpPr>
          <p:cNvPr id="22" name="Straight Connector 21">
            <a:extLst>
              <a:ext uri="{FF2B5EF4-FFF2-40B4-BE49-F238E27FC236}">
                <a16:creationId xmlns:a16="http://schemas.microsoft.com/office/drawing/2014/main" id="{966EE20C-6D0C-081E-5BF2-BB28AE19F852}"/>
              </a:ext>
            </a:extLst>
          </p:cNvPr>
          <p:cNvCxnSpPr>
            <a:cxnSpLocks noGrp="1" noRot="1" noMove="1" noResize="1" noEditPoints="1" noAdjustHandles="1" noChangeArrowheads="1" noChangeShapeType="1"/>
          </p:cNvCxnSpPr>
          <p:nvPr/>
        </p:nvCxnSpPr>
        <p:spPr>
          <a:xfrm>
            <a:off x="6254750" y="471488"/>
            <a:ext cx="0" cy="119062"/>
          </a:xfrm>
          <a:prstGeom prst="line">
            <a:avLst/>
          </a:prstGeom>
          <a:ln w="12700">
            <a:solidFill>
              <a:srgbClr val="000332"/>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6AA8BAE0-CF42-7CA3-D8A4-6D3BDCA8B40B}"/>
              </a:ext>
            </a:extLst>
          </p:cNvPr>
          <p:cNvSpPr txBox="1"/>
          <p:nvPr/>
        </p:nvSpPr>
        <p:spPr>
          <a:xfrm>
            <a:off x="853328" y="947738"/>
            <a:ext cx="584274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50" normalizeH="0" baseline="0" noProof="0">
                <a:ln>
                  <a:noFill/>
                </a:ln>
                <a:solidFill>
                  <a:srgbClr val="000332"/>
                </a:solidFill>
                <a:effectLst/>
                <a:uLnTx/>
                <a:uFill>
                  <a:solidFill>
                    <a:srgbClr val="00DEB5"/>
                  </a:solidFill>
                </a:uFill>
                <a:latin typeface="Albertross" panose="020B0603020203020204" pitchFamily="34" charset="0"/>
                <a:ea typeface="+mn-ea"/>
                <a:cs typeface="Albertross" panose="020B0603020203020204" pitchFamily="34" charset="0"/>
              </a:rPr>
              <a:t>Regional trends</a:t>
            </a:r>
          </a:p>
        </p:txBody>
      </p:sp>
      <p:sp>
        <p:nvSpPr>
          <p:cNvPr id="20" name="TextBox 19">
            <a:extLst>
              <a:ext uri="{FF2B5EF4-FFF2-40B4-BE49-F238E27FC236}">
                <a16:creationId xmlns:a16="http://schemas.microsoft.com/office/drawing/2014/main" id="{BFA4CE1F-A6B6-3C4B-B072-7400E9E9E8EB}"/>
              </a:ext>
            </a:extLst>
          </p:cNvPr>
          <p:cNvSpPr txBox="1">
            <a:spLocks noGrp="1" noRot="1" noMove="1" noResize="1" noEditPoints="1" noAdjustHandles="1" noChangeArrowheads="1" noChangeShapeType="1"/>
          </p:cNvSpPr>
          <p:nvPr/>
        </p:nvSpPr>
        <p:spPr>
          <a:xfrm>
            <a:off x="6254750" y="400806"/>
            <a:ext cx="540770" cy="248145"/>
          </a:xfrm>
          <a:prstGeom prst="rect">
            <a:avLst/>
          </a:prstGeom>
          <a:noFill/>
        </p:spPr>
        <p:txBody>
          <a:bodyPr wrap="square">
            <a:spAutoFit/>
          </a:bodyPr>
          <a:lstStyle/>
          <a:p>
            <a:pPr marL="0" marR="0" lvl="0" indent="0" algn="r" defTabSz="457200" rtl="0" eaLnBrk="1" fontAlgn="auto" latinLnBrk="0" hangingPunct="1">
              <a:lnSpc>
                <a:spcPts val="1250"/>
              </a:lnSpc>
              <a:spcBef>
                <a:spcPts val="0"/>
              </a:spcBef>
              <a:spcAft>
                <a:spcPts val="0"/>
              </a:spcAft>
              <a:buClrTx/>
              <a:buSzTx/>
              <a:buFontTx/>
              <a:buNone/>
              <a:tabLst/>
              <a:defRPr/>
            </a:pPr>
            <a:r>
              <a:rPr kumimoji="0" lang="en-GB" sz="800" b="0" i="0" u="none" strike="noStrike" kern="1200" cap="none" spc="-10" normalizeH="0" baseline="0" noProof="0">
                <a:ln>
                  <a:noFill/>
                </a:ln>
                <a:solidFill>
                  <a:srgbClr val="000332"/>
                </a:solidFill>
                <a:effectLst/>
                <a:uLnTx/>
                <a:uFillTx/>
                <a:latin typeface="Albertross bold" panose="020B0803020203020204" pitchFamily="34" charset="0"/>
                <a:ea typeface="Calibri" panose="020F0502020204030204" pitchFamily="34" charset="0"/>
                <a:cs typeface="Albertross bold" panose="020B0803020203020204" pitchFamily="34" charset="0"/>
              </a:rPr>
              <a:t>Page </a:t>
            </a:r>
            <a:fld id="{4D7B9171-F1D0-4135-8B16-786DA5214EB9}" type="slidenum">
              <a:rPr kumimoji="0" lang="en-GB" sz="800" b="0" i="0" u="none" strike="noStrike" kern="1200" cap="none" spc="-10" normalizeH="0" baseline="0" noProof="0" smtClean="0">
                <a:ln>
                  <a:noFill/>
                </a:ln>
                <a:solidFill>
                  <a:srgbClr val="000332"/>
                </a:solidFill>
                <a:effectLst/>
                <a:uLnTx/>
                <a:uFillTx/>
                <a:latin typeface="Albertross bold" panose="020B0803020203020204" pitchFamily="34" charset="0"/>
                <a:ea typeface="Calibri" panose="020F0502020204030204" pitchFamily="34" charset="0"/>
                <a:cs typeface="Albertross bold" panose="020B0803020203020204" pitchFamily="34" charset="0"/>
              </a:rPr>
              <a:pPr marL="0" marR="0" lvl="0" indent="0" algn="r" defTabSz="457200" rtl="0" eaLnBrk="1" fontAlgn="auto" latinLnBrk="0" hangingPunct="1">
                <a:lnSpc>
                  <a:spcPts val="1250"/>
                </a:lnSpc>
                <a:spcBef>
                  <a:spcPts val="0"/>
                </a:spcBef>
                <a:spcAft>
                  <a:spcPts val="0"/>
                </a:spcAft>
                <a:buClrTx/>
                <a:buSzTx/>
                <a:buFontTx/>
                <a:buNone/>
                <a:tabLst/>
                <a:defRPr/>
              </a:pPr>
              <a:t>6</a:t>
            </a:fld>
            <a:endParaRPr kumimoji="0" lang="en-GB" sz="800" b="0" i="0" u="none" strike="noStrike" kern="1200" cap="none" spc="0" normalizeH="0" baseline="0" noProof="0">
              <a:ln>
                <a:noFill/>
              </a:ln>
              <a:solidFill>
                <a:srgbClr val="000332"/>
              </a:solidFill>
              <a:effectLst/>
              <a:uLnTx/>
              <a:uFillTx/>
              <a:latin typeface="Albertross bold" panose="020B0803020203020204" pitchFamily="34" charset="0"/>
              <a:ea typeface="Calibri" panose="020F0502020204030204" pitchFamily="34" charset="0"/>
              <a:cs typeface="Albertross bold" panose="020B0803020203020204" pitchFamily="34" charset="0"/>
            </a:endParaRPr>
          </a:p>
        </p:txBody>
      </p:sp>
      <p:sp>
        <p:nvSpPr>
          <p:cNvPr id="4" name="TextBox 3">
            <a:extLst>
              <a:ext uri="{FF2B5EF4-FFF2-40B4-BE49-F238E27FC236}">
                <a16:creationId xmlns:a16="http://schemas.microsoft.com/office/drawing/2014/main" id="{9732FA0A-3AF7-F46F-07AF-905ADA86D966}"/>
              </a:ext>
            </a:extLst>
          </p:cNvPr>
          <p:cNvSpPr txBox="1">
            <a:spLocks/>
          </p:cNvSpPr>
          <p:nvPr/>
        </p:nvSpPr>
        <p:spPr>
          <a:xfrm>
            <a:off x="4692651" y="400806"/>
            <a:ext cx="1562100" cy="248145"/>
          </a:xfrm>
          <a:prstGeom prst="rect">
            <a:avLst/>
          </a:prstGeom>
          <a:noFill/>
        </p:spPr>
        <p:txBody>
          <a:bodyPr wrap="square">
            <a:spAutoFit/>
          </a:bodyPr>
          <a:lstStyle/>
          <a:p>
            <a:pPr algn="r">
              <a:lnSpc>
                <a:spcPts val="1250"/>
              </a:lnSpc>
            </a:pP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Monday </a:t>
            </a:r>
            <a:r>
              <a:rPr lang="en-GB" sz="800" spc="-10">
                <a:latin typeface="Albertross Light" panose="020B0403020203020204" pitchFamily="34" charset="0"/>
                <a:ea typeface="Calibri" panose="020F0502020204030204" pitchFamily="34" charset="0"/>
                <a:cs typeface="Albertross Light" panose="020B0403020203020204" pitchFamily="34" charset="0"/>
              </a:rPr>
              <a:t>18</a:t>
            </a:r>
            <a:r>
              <a:rPr lang="en-GB" sz="800" spc="-10" baseline="30000">
                <a:effectLst/>
                <a:latin typeface="Albertross Light" panose="020B0403020203020204" pitchFamily="34" charset="0"/>
                <a:ea typeface="Calibri" panose="020F0502020204030204" pitchFamily="34" charset="0"/>
                <a:cs typeface="Albertross Light" panose="020B0403020203020204" pitchFamily="34" charset="0"/>
              </a:rPr>
              <a:t>th</a:t>
            </a: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 May 2026</a:t>
            </a:r>
            <a:endParaRPr lang="en-GB" sz="800">
              <a:effectLst/>
              <a:latin typeface="Albertross Light" panose="020B0403020203020204" pitchFamily="34" charset="0"/>
              <a:ea typeface="Calibri" panose="020F0502020204030204" pitchFamily="34" charset="0"/>
              <a:cs typeface="Albertross Light" panose="020B0403020203020204" pitchFamily="34" charset="0"/>
            </a:endParaRPr>
          </a:p>
        </p:txBody>
      </p:sp>
      <p:sp>
        <p:nvSpPr>
          <p:cNvPr id="5" name="TextBox 4">
            <a:extLst>
              <a:ext uri="{FF2B5EF4-FFF2-40B4-BE49-F238E27FC236}">
                <a16:creationId xmlns:a16="http://schemas.microsoft.com/office/drawing/2014/main" id="{7FCEB338-C6BE-5EC7-7CB6-8D6BFC1C0B5C}"/>
              </a:ext>
            </a:extLst>
          </p:cNvPr>
          <p:cNvSpPr txBox="1"/>
          <p:nvPr/>
        </p:nvSpPr>
        <p:spPr>
          <a:xfrm>
            <a:off x="84978" y="10338974"/>
            <a:ext cx="5842747" cy="276999"/>
          </a:xfrm>
          <a:prstGeom prst="rect">
            <a:avLst/>
          </a:prstGeom>
          <a:noFill/>
        </p:spPr>
        <p:txBody>
          <a:bodyPr wrap="square" rtlCol="0">
            <a:spAutoFit/>
          </a:bodyPr>
          <a:lstStyle/>
          <a:p>
            <a:r>
              <a:rPr lang="en-GB" sz="600" spc="-10">
                <a:latin typeface="Albatross Light" panose="020B0403020203020204" pitchFamily="34" charset="0"/>
                <a:cs typeface="Albatross Light" panose="020B0403020203020204" pitchFamily="34" charset="0"/>
              </a:rPr>
              <a:t>Copyright © 2026, Rightmove plc. Released 18</a:t>
            </a:r>
            <a:r>
              <a:rPr lang="en-GB" sz="600" spc="-10" baseline="30000">
                <a:latin typeface="Albatross Light" panose="020B0403020203020204" pitchFamily="34" charset="0"/>
                <a:cs typeface="Albatross Light" panose="020B0403020203020204" pitchFamily="34" charset="0"/>
              </a:rPr>
              <a:t>th</a:t>
            </a:r>
            <a:r>
              <a:rPr lang="en-GB" sz="600" spc="-10">
                <a:latin typeface="Albatross Light" panose="020B0403020203020204" pitchFamily="34" charset="0"/>
                <a:cs typeface="Albatross Light" panose="020B0403020203020204" pitchFamily="34" charset="0"/>
              </a:rPr>
              <a:t> May. For media enquiries and interviews please contact the Rightmove press office: </a:t>
            </a:r>
            <a:br>
              <a:rPr lang="en-GB" sz="600" spc="-10">
                <a:latin typeface="Albatross Light" panose="020B0403020203020204" pitchFamily="34" charset="0"/>
                <a:cs typeface="Albatross Light" panose="020B0403020203020204" pitchFamily="34" charset="0"/>
              </a:rPr>
            </a:br>
            <a:r>
              <a:rPr lang="en-GB" sz="600" b="1" spc="-10">
                <a:latin typeface="Albertross bold" panose="020B0803020203020204" pitchFamily="34" charset="0"/>
                <a:cs typeface="Albertross bold" panose="020B0803020203020204" pitchFamily="34" charset="0"/>
              </a:rPr>
              <a:t>M </a:t>
            </a:r>
            <a:r>
              <a:rPr lang="en-GB" sz="600" spc="-10">
                <a:latin typeface="Albatross Light" panose="020B0403020203020204" pitchFamily="34" charset="0"/>
                <a:cs typeface="Albatross Light" panose="020B0403020203020204" pitchFamily="34" charset="0"/>
              </a:rPr>
              <a:t>07980 721032  </a:t>
            </a:r>
            <a:r>
              <a:rPr lang="en-GB" sz="600" spc="-10">
                <a:latin typeface="Albertross bold" panose="020B0803020203020204" pitchFamily="34" charset="0"/>
                <a:cs typeface="Albertross bold" panose="020B0803020203020204" pitchFamily="34" charset="0"/>
              </a:rPr>
              <a:t>E </a:t>
            </a:r>
            <a:r>
              <a:rPr lang="en-GB" sz="600" spc="-10">
                <a:latin typeface="Albatross Light" panose="020B0403020203020204" pitchFamily="34" charset="0"/>
                <a:cs typeface="Albatross Light" panose="020B0403020203020204" pitchFamily="34" charset="0"/>
              </a:rPr>
              <a:t>press@rightmove.co.uk</a:t>
            </a:r>
          </a:p>
        </p:txBody>
      </p:sp>
      <p:pic>
        <p:nvPicPr>
          <p:cNvPr id="6" name="Picture 5">
            <a:extLst>
              <a:ext uri="{FF2B5EF4-FFF2-40B4-BE49-F238E27FC236}">
                <a16:creationId xmlns:a16="http://schemas.microsoft.com/office/drawing/2014/main" id="{A3D0D468-341D-67F8-E299-95DD1744D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3" y="648951"/>
            <a:ext cx="6798734" cy="9609170"/>
          </a:xfrm>
          <a:prstGeom prst="rect">
            <a:avLst/>
          </a:prstGeom>
        </p:spPr>
      </p:pic>
    </p:spTree>
    <p:extLst>
      <p:ext uri="{BB962C8B-B14F-4D97-AF65-F5344CB8AC3E}">
        <p14:creationId xmlns:p14="http://schemas.microsoft.com/office/powerpoint/2010/main" val="29099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0AB0AFE-BD6B-CD4F-FEC9-72915707F880}"/>
              </a:ext>
            </a:extLst>
          </p:cNvPr>
          <p:cNvSpPr>
            <a:spLocks/>
          </p:cNvSpPr>
          <p:nvPr/>
        </p:nvSpPr>
        <p:spPr>
          <a:xfrm>
            <a:off x="935038" y="1388268"/>
            <a:ext cx="3510756" cy="57437"/>
          </a:xfrm>
          <a:prstGeom prst="rect">
            <a:avLst/>
          </a:prstGeom>
          <a:solidFill>
            <a:srgbClr val="00DEB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BC7073AA-BAE5-8E68-274F-EF43CE61FF9F}"/>
              </a:ext>
            </a:extLst>
          </p:cNvPr>
          <p:cNvSpPr txBox="1"/>
          <p:nvPr/>
        </p:nvSpPr>
        <p:spPr>
          <a:xfrm>
            <a:off x="853328" y="947738"/>
            <a:ext cx="452372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50" normalizeH="0" baseline="0" noProof="0">
                <a:ln>
                  <a:noFill/>
                </a:ln>
                <a:solidFill>
                  <a:srgbClr val="000332"/>
                </a:solidFill>
                <a:effectLst/>
                <a:uLnTx/>
                <a:uFill>
                  <a:solidFill>
                    <a:srgbClr val="00DEB5"/>
                  </a:solidFill>
                </a:uFill>
                <a:latin typeface="Albertross" panose="020B0603020203020204" pitchFamily="34" charset="0"/>
                <a:ea typeface="+mn-ea"/>
                <a:cs typeface="Albertross" panose="020B0603020203020204" pitchFamily="34" charset="0"/>
              </a:rPr>
              <a:t>Affordability trends</a:t>
            </a:r>
          </a:p>
        </p:txBody>
      </p:sp>
      <p:sp>
        <p:nvSpPr>
          <p:cNvPr id="8" name="TextBox 7">
            <a:extLst>
              <a:ext uri="{FF2B5EF4-FFF2-40B4-BE49-F238E27FC236}">
                <a16:creationId xmlns:a16="http://schemas.microsoft.com/office/drawing/2014/main" id="{CEB2E0E0-8B89-CC23-26D7-9ECBB33F39B4}"/>
              </a:ext>
            </a:extLst>
          </p:cNvPr>
          <p:cNvSpPr txBox="1"/>
          <p:nvPr/>
        </p:nvSpPr>
        <p:spPr>
          <a:xfrm>
            <a:off x="5313045" y="1967984"/>
            <a:ext cx="381381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9D3AF1D-2744-5660-5C8E-6FE0A76B0682}"/>
              </a:ext>
            </a:extLst>
          </p:cNvPr>
          <p:cNvGrpSpPr>
            <a:grpSpLocks noGrp="1" noUngrp="1" noRot="1" noMove="1" noResize="1"/>
          </p:cNvGrpSpPr>
          <p:nvPr/>
        </p:nvGrpSpPr>
        <p:grpSpPr>
          <a:xfrm>
            <a:off x="935039" y="390525"/>
            <a:ext cx="1009118" cy="206059"/>
            <a:chOff x="935038" y="96470"/>
            <a:chExt cx="1692987" cy="345703"/>
          </a:xfrm>
        </p:grpSpPr>
        <p:sp>
          <p:nvSpPr>
            <p:cNvPr id="15" name="Freeform: Shape 14">
              <a:extLst>
                <a:ext uri="{FF2B5EF4-FFF2-40B4-BE49-F238E27FC236}">
                  <a16:creationId xmlns:a16="http://schemas.microsoft.com/office/drawing/2014/main" id="{FEB374B8-3A2E-C82E-FBEA-C1B61FC477ED}"/>
                </a:ext>
              </a:extLst>
            </p:cNvPr>
            <p:cNvSpPr>
              <a:spLocks noGrp="1" noRot="1" noMove="1" noResize="1" noEditPoints="1" noAdjustHandles="1" noChangeArrowheads="1" noChangeShapeType="1"/>
            </p:cNvSpPr>
            <p:nvPr/>
          </p:nvSpPr>
          <p:spPr>
            <a:xfrm>
              <a:off x="2415079" y="96470"/>
              <a:ext cx="212946" cy="215400"/>
            </a:xfrm>
            <a:custGeom>
              <a:avLst/>
              <a:gdLst>
                <a:gd name="connsiteX0" fmla="*/ 157395 w 212946"/>
                <a:gd name="connsiteY0" fmla="*/ 190137 h 215400"/>
                <a:gd name="connsiteX1" fmla="*/ 186493 w 212946"/>
                <a:gd name="connsiteY1" fmla="*/ 190137 h 215400"/>
                <a:gd name="connsiteX2" fmla="*/ 186493 w 212946"/>
                <a:gd name="connsiteY2" fmla="*/ 101052 h 215400"/>
                <a:gd name="connsiteX3" fmla="*/ 107134 w 212946"/>
                <a:gd name="connsiteY3" fmla="*/ 33241 h 215400"/>
                <a:gd name="connsiteX4" fmla="*/ 27776 w 212946"/>
                <a:gd name="connsiteY4" fmla="*/ 101052 h 215400"/>
                <a:gd name="connsiteX5" fmla="*/ 27776 w 212946"/>
                <a:gd name="connsiteY5" fmla="*/ 190137 h 215400"/>
                <a:gd name="connsiteX6" fmla="*/ 56874 w 212946"/>
                <a:gd name="connsiteY6" fmla="*/ 190137 h 215400"/>
                <a:gd name="connsiteX7" fmla="*/ 108457 w 212946"/>
                <a:gd name="connsiteY7" fmla="*/ 146259 h 215400"/>
                <a:gd name="connsiteX8" fmla="*/ 157395 w 212946"/>
                <a:gd name="connsiteY8" fmla="*/ 190137 h 215400"/>
                <a:gd name="connsiteX9" fmla="*/ 190461 w 212946"/>
                <a:gd name="connsiteY9" fmla="*/ 215400 h 215400"/>
                <a:gd name="connsiteX10" fmla="*/ 148136 w 212946"/>
                <a:gd name="connsiteY10" fmla="*/ 215400 h 215400"/>
                <a:gd name="connsiteX11" fmla="*/ 107134 w 212946"/>
                <a:gd name="connsiteY11" fmla="*/ 179500 h 215400"/>
                <a:gd name="connsiteX12" fmla="*/ 64810 w 212946"/>
                <a:gd name="connsiteY12" fmla="*/ 215400 h 215400"/>
                <a:gd name="connsiteX13" fmla="*/ 22485 w 212946"/>
                <a:gd name="connsiteY13" fmla="*/ 215400 h 215400"/>
                <a:gd name="connsiteX14" fmla="*/ 6613 w 212946"/>
                <a:gd name="connsiteY14" fmla="*/ 208752 h 215400"/>
                <a:gd name="connsiteX15" fmla="*/ 0 w 212946"/>
                <a:gd name="connsiteY15" fmla="*/ 192796 h 215400"/>
                <a:gd name="connsiteX16" fmla="*/ 0 w 212946"/>
                <a:gd name="connsiteY16" fmla="*/ 98393 h 215400"/>
                <a:gd name="connsiteX17" fmla="*/ 6613 w 212946"/>
                <a:gd name="connsiteY17" fmla="*/ 82437 h 215400"/>
                <a:gd name="connsiteX18" fmla="*/ 7936 w 212946"/>
                <a:gd name="connsiteY18" fmla="*/ 81107 h 215400"/>
                <a:gd name="connsiteX19" fmla="*/ 107134 w 212946"/>
                <a:gd name="connsiteY19" fmla="*/ 0 h 215400"/>
                <a:gd name="connsiteX20" fmla="*/ 206333 w 212946"/>
                <a:gd name="connsiteY20" fmla="*/ 83767 h 215400"/>
                <a:gd name="connsiteX21" fmla="*/ 212946 w 212946"/>
                <a:gd name="connsiteY21" fmla="*/ 99722 h 215400"/>
                <a:gd name="connsiteX22" fmla="*/ 212946 w 212946"/>
                <a:gd name="connsiteY22" fmla="*/ 194126 h 215400"/>
                <a:gd name="connsiteX23" fmla="*/ 206333 w 212946"/>
                <a:gd name="connsiteY23" fmla="*/ 210082 h 215400"/>
                <a:gd name="connsiteX24" fmla="*/ 190461 w 212946"/>
                <a:gd name="connsiteY24" fmla="*/ 215400 h 2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946" h="215400">
                  <a:moveTo>
                    <a:pt x="157395" y="190137"/>
                  </a:moveTo>
                  <a:lnTo>
                    <a:pt x="186493" y="190137"/>
                  </a:lnTo>
                  <a:lnTo>
                    <a:pt x="186493" y="101052"/>
                  </a:lnTo>
                  <a:lnTo>
                    <a:pt x="107134" y="33241"/>
                  </a:lnTo>
                  <a:lnTo>
                    <a:pt x="27776" y="101052"/>
                  </a:lnTo>
                  <a:lnTo>
                    <a:pt x="27776" y="190137"/>
                  </a:lnTo>
                  <a:lnTo>
                    <a:pt x="56874" y="190137"/>
                  </a:lnTo>
                  <a:lnTo>
                    <a:pt x="108457" y="146259"/>
                  </a:lnTo>
                  <a:lnTo>
                    <a:pt x="157395" y="190137"/>
                  </a:lnTo>
                  <a:close/>
                  <a:moveTo>
                    <a:pt x="190461" y="215400"/>
                  </a:moveTo>
                  <a:lnTo>
                    <a:pt x="148136" y="215400"/>
                  </a:lnTo>
                  <a:lnTo>
                    <a:pt x="107134" y="179500"/>
                  </a:lnTo>
                  <a:lnTo>
                    <a:pt x="64810" y="215400"/>
                  </a:lnTo>
                  <a:lnTo>
                    <a:pt x="22485" y="215400"/>
                  </a:lnTo>
                  <a:cubicBezTo>
                    <a:pt x="17194" y="215400"/>
                    <a:pt x="10581" y="212741"/>
                    <a:pt x="6613" y="208752"/>
                  </a:cubicBezTo>
                  <a:cubicBezTo>
                    <a:pt x="2645" y="204763"/>
                    <a:pt x="0" y="199445"/>
                    <a:pt x="0" y="192796"/>
                  </a:cubicBezTo>
                  <a:lnTo>
                    <a:pt x="0" y="98393"/>
                  </a:lnTo>
                  <a:cubicBezTo>
                    <a:pt x="0" y="93074"/>
                    <a:pt x="2645" y="86426"/>
                    <a:pt x="6613" y="82437"/>
                  </a:cubicBezTo>
                  <a:lnTo>
                    <a:pt x="7936" y="81107"/>
                  </a:lnTo>
                  <a:lnTo>
                    <a:pt x="107134" y="0"/>
                  </a:lnTo>
                  <a:lnTo>
                    <a:pt x="206333" y="83767"/>
                  </a:lnTo>
                  <a:cubicBezTo>
                    <a:pt x="210301" y="87756"/>
                    <a:pt x="212946" y="93074"/>
                    <a:pt x="212946" y="99722"/>
                  </a:cubicBezTo>
                  <a:lnTo>
                    <a:pt x="212946" y="194126"/>
                  </a:lnTo>
                  <a:cubicBezTo>
                    <a:pt x="212946" y="199445"/>
                    <a:pt x="210301" y="206093"/>
                    <a:pt x="206333" y="210082"/>
                  </a:cubicBezTo>
                  <a:cubicBezTo>
                    <a:pt x="201042" y="214071"/>
                    <a:pt x="195752" y="215400"/>
                    <a:pt x="190461" y="215400"/>
                  </a:cubicBezTo>
                </a:path>
              </a:pathLst>
            </a:custGeom>
            <a:solidFill>
              <a:srgbClr val="00DEB6"/>
            </a:solidFill>
            <a:ln w="1317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CF03D9D-6F70-EE95-2A86-22CE405CA141}"/>
                </a:ext>
              </a:extLst>
            </p:cNvPr>
            <p:cNvSpPr>
              <a:spLocks noGrp="1" noRot="1" noMove="1" noResize="1" noEditPoints="1" noAdjustHandles="1" noChangeArrowheads="1" noChangeShapeType="1"/>
            </p:cNvSpPr>
            <p:nvPr/>
          </p:nvSpPr>
          <p:spPr>
            <a:xfrm>
              <a:off x="935038" y="158962"/>
              <a:ext cx="1429781" cy="283211"/>
            </a:xfrm>
            <a:custGeom>
              <a:avLst/>
              <a:gdLst>
                <a:gd name="connsiteX0" fmla="*/ 863688 w 1429781"/>
                <a:gd name="connsiteY0" fmla="*/ 61163 h 283211"/>
                <a:gd name="connsiteX1" fmla="*/ 834590 w 1429781"/>
                <a:gd name="connsiteY1" fmla="*/ 66482 h 283211"/>
                <a:gd name="connsiteX2" fmla="*/ 810783 w 1429781"/>
                <a:gd name="connsiteY2" fmla="*/ 82437 h 283211"/>
                <a:gd name="connsiteX3" fmla="*/ 804169 w 1429781"/>
                <a:gd name="connsiteY3" fmla="*/ 75789 h 283211"/>
                <a:gd name="connsiteX4" fmla="*/ 794911 w 1429781"/>
                <a:gd name="connsiteY4" fmla="*/ 69141 h 283211"/>
                <a:gd name="connsiteX5" fmla="*/ 781684 w 1429781"/>
                <a:gd name="connsiteY5" fmla="*/ 63822 h 283211"/>
                <a:gd name="connsiteX6" fmla="*/ 764490 w 1429781"/>
                <a:gd name="connsiteY6" fmla="*/ 62493 h 283211"/>
                <a:gd name="connsiteX7" fmla="*/ 738037 w 1429781"/>
                <a:gd name="connsiteY7" fmla="*/ 67811 h 283211"/>
                <a:gd name="connsiteX8" fmla="*/ 719520 w 1429781"/>
                <a:gd name="connsiteY8" fmla="*/ 82437 h 283211"/>
                <a:gd name="connsiteX9" fmla="*/ 718197 w 1429781"/>
                <a:gd name="connsiteY9" fmla="*/ 65152 h 283211"/>
                <a:gd name="connsiteX10" fmla="*/ 671905 w 1429781"/>
                <a:gd name="connsiteY10" fmla="*/ 65152 h 283211"/>
                <a:gd name="connsiteX11" fmla="*/ 671905 w 1429781"/>
                <a:gd name="connsiteY11" fmla="*/ 216730 h 283211"/>
                <a:gd name="connsiteX12" fmla="*/ 719520 w 1429781"/>
                <a:gd name="connsiteY12" fmla="*/ 216730 h 283211"/>
                <a:gd name="connsiteX13" fmla="*/ 719520 w 1429781"/>
                <a:gd name="connsiteY13" fmla="*/ 135622 h 283211"/>
                <a:gd name="connsiteX14" fmla="*/ 727456 w 1429781"/>
                <a:gd name="connsiteY14" fmla="*/ 111689 h 283211"/>
                <a:gd name="connsiteX15" fmla="*/ 749941 w 1429781"/>
                <a:gd name="connsiteY15" fmla="*/ 102382 h 283211"/>
                <a:gd name="connsiteX16" fmla="*/ 768458 w 1429781"/>
                <a:gd name="connsiteY16" fmla="*/ 110359 h 283211"/>
                <a:gd name="connsiteX17" fmla="*/ 775071 w 1429781"/>
                <a:gd name="connsiteY17" fmla="*/ 131633 h 283211"/>
                <a:gd name="connsiteX18" fmla="*/ 775071 w 1429781"/>
                <a:gd name="connsiteY18" fmla="*/ 218059 h 283211"/>
                <a:gd name="connsiteX19" fmla="*/ 821364 w 1429781"/>
                <a:gd name="connsiteY19" fmla="*/ 218059 h 283211"/>
                <a:gd name="connsiteX20" fmla="*/ 821364 w 1429781"/>
                <a:gd name="connsiteY20" fmla="*/ 136952 h 283211"/>
                <a:gd name="connsiteX21" fmla="*/ 829300 w 1429781"/>
                <a:gd name="connsiteY21" fmla="*/ 113019 h 283211"/>
                <a:gd name="connsiteX22" fmla="*/ 851785 w 1429781"/>
                <a:gd name="connsiteY22" fmla="*/ 103711 h 283211"/>
                <a:gd name="connsiteX23" fmla="*/ 870302 w 1429781"/>
                <a:gd name="connsiteY23" fmla="*/ 111689 h 283211"/>
                <a:gd name="connsiteX24" fmla="*/ 876915 w 1429781"/>
                <a:gd name="connsiteY24" fmla="*/ 132963 h 283211"/>
                <a:gd name="connsiteX25" fmla="*/ 876915 w 1429781"/>
                <a:gd name="connsiteY25" fmla="*/ 219389 h 283211"/>
                <a:gd name="connsiteX26" fmla="*/ 924530 w 1429781"/>
                <a:gd name="connsiteY26" fmla="*/ 219389 h 283211"/>
                <a:gd name="connsiteX27" fmla="*/ 924530 w 1429781"/>
                <a:gd name="connsiteY27" fmla="*/ 126315 h 283211"/>
                <a:gd name="connsiteX28" fmla="*/ 908658 w 1429781"/>
                <a:gd name="connsiteY28" fmla="*/ 81107 h 283211"/>
                <a:gd name="connsiteX29" fmla="*/ 863688 w 1429781"/>
                <a:gd name="connsiteY29" fmla="*/ 61163 h 283211"/>
                <a:gd name="connsiteX30" fmla="*/ 1059440 w 1429781"/>
                <a:gd name="connsiteY30" fmla="*/ 154237 h 283211"/>
                <a:gd name="connsiteX31" fmla="*/ 1052827 w 1429781"/>
                <a:gd name="connsiteY31" fmla="*/ 167533 h 283211"/>
                <a:gd name="connsiteX32" fmla="*/ 1040923 w 1429781"/>
                <a:gd name="connsiteY32" fmla="*/ 176841 h 283211"/>
                <a:gd name="connsiteX33" fmla="*/ 1025051 w 1429781"/>
                <a:gd name="connsiteY33" fmla="*/ 180830 h 283211"/>
                <a:gd name="connsiteX34" fmla="*/ 1009180 w 1429781"/>
                <a:gd name="connsiteY34" fmla="*/ 176841 h 283211"/>
                <a:gd name="connsiteX35" fmla="*/ 997276 w 1429781"/>
                <a:gd name="connsiteY35" fmla="*/ 167533 h 283211"/>
                <a:gd name="connsiteX36" fmla="*/ 990663 w 1429781"/>
                <a:gd name="connsiteY36" fmla="*/ 154237 h 283211"/>
                <a:gd name="connsiteX37" fmla="*/ 988017 w 1429781"/>
                <a:gd name="connsiteY37" fmla="*/ 139611 h 283211"/>
                <a:gd name="connsiteX38" fmla="*/ 990663 w 1429781"/>
                <a:gd name="connsiteY38" fmla="*/ 124985 h 283211"/>
                <a:gd name="connsiteX39" fmla="*/ 997276 w 1429781"/>
                <a:gd name="connsiteY39" fmla="*/ 111689 h 283211"/>
                <a:gd name="connsiteX40" fmla="*/ 1009180 w 1429781"/>
                <a:gd name="connsiteY40" fmla="*/ 102382 h 283211"/>
                <a:gd name="connsiteX41" fmla="*/ 1025051 w 1429781"/>
                <a:gd name="connsiteY41" fmla="*/ 98393 h 283211"/>
                <a:gd name="connsiteX42" fmla="*/ 1040923 w 1429781"/>
                <a:gd name="connsiteY42" fmla="*/ 102382 h 283211"/>
                <a:gd name="connsiteX43" fmla="*/ 1052827 w 1429781"/>
                <a:gd name="connsiteY43" fmla="*/ 111689 h 283211"/>
                <a:gd name="connsiteX44" fmla="*/ 1059440 w 1429781"/>
                <a:gd name="connsiteY44" fmla="*/ 124985 h 283211"/>
                <a:gd name="connsiteX45" fmla="*/ 1062086 w 1429781"/>
                <a:gd name="connsiteY45" fmla="*/ 139611 h 283211"/>
                <a:gd name="connsiteX46" fmla="*/ 1059440 w 1429781"/>
                <a:gd name="connsiteY46" fmla="*/ 154237 h 283211"/>
                <a:gd name="connsiteX47" fmla="*/ 1084571 w 1429781"/>
                <a:gd name="connsiteY47" fmla="*/ 82437 h 283211"/>
                <a:gd name="connsiteX48" fmla="*/ 1058118 w 1429781"/>
                <a:gd name="connsiteY48" fmla="*/ 65152 h 283211"/>
                <a:gd name="connsiteX49" fmla="*/ 1023729 w 1429781"/>
                <a:gd name="connsiteY49" fmla="*/ 58504 h 283211"/>
                <a:gd name="connsiteX50" fmla="*/ 989340 w 1429781"/>
                <a:gd name="connsiteY50" fmla="*/ 65152 h 283211"/>
                <a:gd name="connsiteX51" fmla="*/ 962887 w 1429781"/>
                <a:gd name="connsiteY51" fmla="*/ 82437 h 283211"/>
                <a:gd name="connsiteX52" fmla="*/ 945693 w 1429781"/>
                <a:gd name="connsiteY52" fmla="*/ 107700 h 283211"/>
                <a:gd name="connsiteX53" fmla="*/ 939079 w 1429781"/>
                <a:gd name="connsiteY53" fmla="*/ 139611 h 283211"/>
                <a:gd name="connsiteX54" fmla="*/ 945693 w 1429781"/>
                <a:gd name="connsiteY54" fmla="*/ 171522 h 283211"/>
                <a:gd name="connsiteX55" fmla="*/ 962887 w 1429781"/>
                <a:gd name="connsiteY55" fmla="*/ 196785 h 283211"/>
                <a:gd name="connsiteX56" fmla="*/ 989340 w 1429781"/>
                <a:gd name="connsiteY56" fmla="*/ 214071 h 283211"/>
                <a:gd name="connsiteX57" fmla="*/ 1023729 w 1429781"/>
                <a:gd name="connsiteY57" fmla="*/ 220719 h 283211"/>
                <a:gd name="connsiteX58" fmla="*/ 1058118 w 1429781"/>
                <a:gd name="connsiteY58" fmla="*/ 214071 h 283211"/>
                <a:gd name="connsiteX59" fmla="*/ 1084571 w 1429781"/>
                <a:gd name="connsiteY59" fmla="*/ 196785 h 283211"/>
                <a:gd name="connsiteX60" fmla="*/ 1101765 w 1429781"/>
                <a:gd name="connsiteY60" fmla="*/ 171522 h 283211"/>
                <a:gd name="connsiteX61" fmla="*/ 1108378 w 1429781"/>
                <a:gd name="connsiteY61" fmla="*/ 139611 h 283211"/>
                <a:gd name="connsiteX62" fmla="*/ 1101765 w 1429781"/>
                <a:gd name="connsiteY62" fmla="*/ 107700 h 283211"/>
                <a:gd name="connsiteX63" fmla="*/ 1084571 w 1429781"/>
                <a:gd name="connsiteY63" fmla="*/ 82437 h 283211"/>
                <a:gd name="connsiteX64" fmla="*/ 1227416 w 1429781"/>
                <a:gd name="connsiteY64" fmla="*/ 63822 h 283211"/>
                <a:gd name="connsiteX65" fmla="*/ 1191705 w 1429781"/>
                <a:gd name="connsiteY65" fmla="*/ 163545 h 283211"/>
                <a:gd name="connsiteX66" fmla="*/ 1154671 w 1429781"/>
                <a:gd name="connsiteY66" fmla="*/ 63822 h 283211"/>
                <a:gd name="connsiteX67" fmla="*/ 1101765 w 1429781"/>
                <a:gd name="connsiteY67" fmla="*/ 63822 h 283211"/>
                <a:gd name="connsiteX68" fmla="*/ 1167897 w 1429781"/>
                <a:gd name="connsiteY68" fmla="*/ 215400 h 283211"/>
                <a:gd name="connsiteX69" fmla="*/ 1212867 w 1429781"/>
                <a:gd name="connsiteY69" fmla="*/ 215400 h 283211"/>
                <a:gd name="connsiteX70" fmla="*/ 1280322 w 1429781"/>
                <a:gd name="connsiteY70" fmla="*/ 63822 h 283211"/>
                <a:gd name="connsiteX71" fmla="*/ 1227416 w 1429781"/>
                <a:gd name="connsiteY71" fmla="*/ 63822 h 283211"/>
                <a:gd name="connsiteX72" fmla="*/ 1318679 w 1429781"/>
                <a:gd name="connsiteY72" fmla="*/ 123656 h 283211"/>
                <a:gd name="connsiteX73" fmla="*/ 1321324 w 1429781"/>
                <a:gd name="connsiteY73" fmla="*/ 114348 h 283211"/>
                <a:gd name="connsiteX74" fmla="*/ 1327938 w 1429781"/>
                <a:gd name="connsiteY74" fmla="*/ 105041 h 283211"/>
                <a:gd name="connsiteX75" fmla="*/ 1338519 w 1429781"/>
                <a:gd name="connsiteY75" fmla="*/ 98393 h 283211"/>
                <a:gd name="connsiteX76" fmla="*/ 1353068 w 1429781"/>
                <a:gd name="connsiteY76" fmla="*/ 95733 h 283211"/>
                <a:gd name="connsiteX77" fmla="*/ 1367617 w 1429781"/>
                <a:gd name="connsiteY77" fmla="*/ 98393 h 283211"/>
                <a:gd name="connsiteX78" fmla="*/ 1378198 w 1429781"/>
                <a:gd name="connsiteY78" fmla="*/ 105041 h 283211"/>
                <a:gd name="connsiteX79" fmla="*/ 1384811 w 1429781"/>
                <a:gd name="connsiteY79" fmla="*/ 114348 h 283211"/>
                <a:gd name="connsiteX80" fmla="*/ 1387457 w 1429781"/>
                <a:gd name="connsiteY80" fmla="*/ 123656 h 283211"/>
                <a:gd name="connsiteX81" fmla="*/ 1318679 w 1429781"/>
                <a:gd name="connsiteY81" fmla="*/ 123656 h 283211"/>
                <a:gd name="connsiteX82" fmla="*/ 1429781 w 1429781"/>
                <a:gd name="connsiteY82" fmla="*/ 144930 h 283211"/>
                <a:gd name="connsiteX83" fmla="*/ 1424491 w 1429781"/>
                <a:gd name="connsiteY83" fmla="*/ 110359 h 283211"/>
                <a:gd name="connsiteX84" fmla="*/ 1409942 w 1429781"/>
                <a:gd name="connsiteY84" fmla="*/ 82437 h 283211"/>
                <a:gd name="connsiteX85" fmla="*/ 1386134 w 1429781"/>
                <a:gd name="connsiteY85" fmla="*/ 65152 h 283211"/>
                <a:gd name="connsiteX86" fmla="*/ 1353068 w 1429781"/>
                <a:gd name="connsiteY86" fmla="*/ 58504 h 283211"/>
                <a:gd name="connsiteX87" fmla="*/ 1318679 w 1429781"/>
                <a:gd name="connsiteY87" fmla="*/ 65152 h 283211"/>
                <a:gd name="connsiteX88" fmla="*/ 1293549 w 1429781"/>
                <a:gd name="connsiteY88" fmla="*/ 82437 h 283211"/>
                <a:gd name="connsiteX89" fmla="*/ 1277677 w 1429781"/>
                <a:gd name="connsiteY89" fmla="*/ 107700 h 283211"/>
                <a:gd name="connsiteX90" fmla="*/ 1272386 w 1429781"/>
                <a:gd name="connsiteY90" fmla="*/ 138282 h 283211"/>
                <a:gd name="connsiteX91" fmla="*/ 1277677 w 1429781"/>
                <a:gd name="connsiteY91" fmla="*/ 171522 h 283211"/>
                <a:gd name="connsiteX92" fmla="*/ 1294871 w 1429781"/>
                <a:gd name="connsiteY92" fmla="*/ 196785 h 283211"/>
                <a:gd name="connsiteX93" fmla="*/ 1321324 w 1429781"/>
                <a:gd name="connsiteY93" fmla="*/ 212741 h 283211"/>
                <a:gd name="connsiteX94" fmla="*/ 1357036 w 1429781"/>
                <a:gd name="connsiteY94" fmla="*/ 218059 h 283211"/>
                <a:gd name="connsiteX95" fmla="*/ 1383489 w 1429781"/>
                <a:gd name="connsiteY95" fmla="*/ 215400 h 283211"/>
                <a:gd name="connsiteX96" fmla="*/ 1403328 w 1429781"/>
                <a:gd name="connsiteY96" fmla="*/ 208752 h 283211"/>
                <a:gd name="connsiteX97" fmla="*/ 1416555 w 1429781"/>
                <a:gd name="connsiteY97" fmla="*/ 202104 h 283211"/>
                <a:gd name="connsiteX98" fmla="*/ 1424491 w 1429781"/>
                <a:gd name="connsiteY98" fmla="*/ 196785 h 283211"/>
                <a:gd name="connsiteX99" fmla="*/ 1404651 w 1429781"/>
                <a:gd name="connsiteY99" fmla="*/ 167533 h 283211"/>
                <a:gd name="connsiteX100" fmla="*/ 1387457 w 1429781"/>
                <a:gd name="connsiteY100" fmla="*/ 176841 h 283211"/>
                <a:gd name="connsiteX101" fmla="*/ 1357036 w 1429781"/>
                <a:gd name="connsiteY101" fmla="*/ 182159 h 283211"/>
                <a:gd name="connsiteX102" fmla="*/ 1326615 w 1429781"/>
                <a:gd name="connsiteY102" fmla="*/ 172852 h 283211"/>
                <a:gd name="connsiteX103" fmla="*/ 1316034 w 1429781"/>
                <a:gd name="connsiteY103" fmla="*/ 151578 h 283211"/>
                <a:gd name="connsiteX104" fmla="*/ 1427136 w 1429781"/>
                <a:gd name="connsiteY104" fmla="*/ 151578 h 283211"/>
                <a:gd name="connsiteX105" fmla="*/ 1427136 w 1429781"/>
                <a:gd name="connsiteY105" fmla="*/ 144930 h 283211"/>
                <a:gd name="connsiteX106" fmla="*/ 633548 w 1429781"/>
                <a:gd name="connsiteY106" fmla="*/ 180830 h 283211"/>
                <a:gd name="connsiteX107" fmla="*/ 620321 w 1429781"/>
                <a:gd name="connsiteY107" fmla="*/ 183489 h 283211"/>
                <a:gd name="connsiteX108" fmla="*/ 605772 w 1429781"/>
                <a:gd name="connsiteY108" fmla="*/ 178171 h 283211"/>
                <a:gd name="connsiteX109" fmla="*/ 601804 w 1429781"/>
                <a:gd name="connsiteY109" fmla="*/ 160885 h 283211"/>
                <a:gd name="connsiteX110" fmla="*/ 601804 w 1429781"/>
                <a:gd name="connsiteY110" fmla="*/ 101052 h 283211"/>
                <a:gd name="connsiteX111" fmla="*/ 641484 w 1429781"/>
                <a:gd name="connsiteY111" fmla="*/ 101052 h 283211"/>
                <a:gd name="connsiteX112" fmla="*/ 641484 w 1429781"/>
                <a:gd name="connsiteY112" fmla="*/ 63822 h 283211"/>
                <a:gd name="connsiteX113" fmla="*/ 601804 w 1429781"/>
                <a:gd name="connsiteY113" fmla="*/ 63822 h 283211"/>
                <a:gd name="connsiteX114" fmla="*/ 601804 w 1429781"/>
                <a:gd name="connsiteY114" fmla="*/ 18615 h 283211"/>
                <a:gd name="connsiteX115" fmla="*/ 555512 w 1429781"/>
                <a:gd name="connsiteY115" fmla="*/ 18615 h 283211"/>
                <a:gd name="connsiteX116" fmla="*/ 555512 w 1429781"/>
                <a:gd name="connsiteY116" fmla="*/ 63822 h 283211"/>
                <a:gd name="connsiteX117" fmla="*/ 530381 w 1429781"/>
                <a:gd name="connsiteY117" fmla="*/ 63822 h 283211"/>
                <a:gd name="connsiteX118" fmla="*/ 530381 w 1429781"/>
                <a:gd name="connsiteY118" fmla="*/ 99722 h 283211"/>
                <a:gd name="connsiteX119" fmla="*/ 555512 w 1429781"/>
                <a:gd name="connsiteY119" fmla="*/ 99722 h 283211"/>
                <a:gd name="connsiteX120" fmla="*/ 555512 w 1429781"/>
                <a:gd name="connsiteY120" fmla="*/ 156896 h 283211"/>
                <a:gd name="connsiteX121" fmla="*/ 558157 w 1429781"/>
                <a:gd name="connsiteY121" fmla="*/ 182159 h 283211"/>
                <a:gd name="connsiteX122" fmla="*/ 568738 w 1429781"/>
                <a:gd name="connsiteY122" fmla="*/ 202104 h 283211"/>
                <a:gd name="connsiteX123" fmla="*/ 587255 w 1429781"/>
                <a:gd name="connsiteY123" fmla="*/ 215400 h 283211"/>
                <a:gd name="connsiteX124" fmla="*/ 615031 w 1429781"/>
                <a:gd name="connsiteY124" fmla="*/ 220719 h 283211"/>
                <a:gd name="connsiteX125" fmla="*/ 660001 w 1429781"/>
                <a:gd name="connsiteY125" fmla="*/ 206093 h 283211"/>
                <a:gd name="connsiteX126" fmla="*/ 645452 w 1429781"/>
                <a:gd name="connsiteY126" fmla="*/ 174182 h 283211"/>
                <a:gd name="connsiteX127" fmla="*/ 633548 w 1429781"/>
                <a:gd name="connsiteY127" fmla="*/ 180830 h 283211"/>
                <a:gd name="connsiteX128" fmla="*/ 91263 w 1429781"/>
                <a:gd name="connsiteY128" fmla="*/ 61163 h 283211"/>
                <a:gd name="connsiteX129" fmla="*/ 64810 w 1429781"/>
                <a:gd name="connsiteY129" fmla="*/ 67811 h 283211"/>
                <a:gd name="connsiteX130" fmla="*/ 48938 w 1429781"/>
                <a:gd name="connsiteY130" fmla="*/ 82437 h 283211"/>
                <a:gd name="connsiteX131" fmla="*/ 46293 w 1429781"/>
                <a:gd name="connsiteY131" fmla="*/ 63822 h 283211"/>
                <a:gd name="connsiteX132" fmla="*/ 0 w 1429781"/>
                <a:gd name="connsiteY132" fmla="*/ 63822 h 283211"/>
                <a:gd name="connsiteX133" fmla="*/ 0 w 1429781"/>
                <a:gd name="connsiteY133" fmla="*/ 215400 h 283211"/>
                <a:gd name="connsiteX134" fmla="*/ 47615 w 1429781"/>
                <a:gd name="connsiteY134" fmla="*/ 215400 h 283211"/>
                <a:gd name="connsiteX135" fmla="*/ 47615 w 1429781"/>
                <a:gd name="connsiteY135" fmla="*/ 140941 h 283211"/>
                <a:gd name="connsiteX136" fmla="*/ 58196 w 1429781"/>
                <a:gd name="connsiteY136" fmla="*/ 113019 h 283211"/>
                <a:gd name="connsiteX137" fmla="*/ 85972 w 1429781"/>
                <a:gd name="connsiteY137" fmla="*/ 103711 h 283211"/>
                <a:gd name="connsiteX138" fmla="*/ 100521 w 1429781"/>
                <a:gd name="connsiteY138" fmla="*/ 105041 h 283211"/>
                <a:gd name="connsiteX139" fmla="*/ 108457 w 1429781"/>
                <a:gd name="connsiteY139" fmla="*/ 63822 h 283211"/>
                <a:gd name="connsiteX140" fmla="*/ 101844 w 1429781"/>
                <a:gd name="connsiteY140" fmla="*/ 62493 h 283211"/>
                <a:gd name="connsiteX141" fmla="*/ 91263 w 1429781"/>
                <a:gd name="connsiteY141" fmla="*/ 61163 h 283211"/>
                <a:gd name="connsiteX142" fmla="*/ 120361 w 1429781"/>
                <a:gd name="connsiteY142" fmla="*/ 215400 h 283211"/>
                <a:gd name="connsiteX143" fmla="*/ 167976 w 1429781"/>
                <a:gd name="connsiteY143" fmla="*/ 215400 h 283211"/>
                <a:gd name="connsiteX144" fmla="*/ 167976 w 1429781"/>
                <a:gd name="connsiteY144" fmla="*/ 63822 h 283211"/>
                <a:gd name="connsiteX145" fmla="*/ 120361 w 1429781"/>
                <a:gd name="connsiteY145" fmla="*/ 63822 h 283211"/>
                <a:gd name="connsiteX146" fmla="*/ 120361 w 1429781"/>
                <a:gd name="connsiteY146" fmla="*/ 215400 h 283211"/>
                <a:gd name="connsiteX147" fmla="*/ 296273 w 1429781"/>
                <a:gd name="connsiteY147" fmla="*/ 147589 h 283211"/>
                <a:gd name="connsiteX148" fmla="*/ 288337 w 1429781"/>
                <a:gd name="connsiteY148" fmla="*/ 168863 h 283211"/>
                <a:gd name="connsiteX149" fmla="*/ 265852 w 1429781"/>
                <a:gd name="connsiteY149" fmla="*/ 175511 h 283211"/>
                <a:gd name="connsiteX150" fmla="*/ 242044 w 1429781"/>
                <a:gd name="connsiteY150" fmla="*/ 166204 h 283211"/>
                <a:gd name="connsiteX151" fmla="*/ 234109 w 1429781"/>
                <a:gd name="connsiteY151" fmla="*/ 139611 h 283211"/>
                <a:gd name="connsiteX152" fmla="*/ 236754 w 1429781"/>
                <a:gd name="connsiteY152" fmla="*/ 123656 h 283211"/>
                <a:gd name="connsiteX153" fmla="*/ 244690 w 1429781"/>
                <a:gd name="connsiteY153" fmla="*/ 110359 h 283211"/>
                <a:gd name="connsiteX154" fmla="*/ 257916 w 1429781"/>
                <a:gd name="connsiteY154" fmla="*/ 101052 h 283211"/>
                <a:gd name="connsiteX155" fmla="*/ 276433 w 1429781"/>
                <a:gd name="connsiteY155" fmla="*/ 97063 h 283211"/>
                <a:gd name="connsiteX156" fmla="*/ 288337 w 1429781"/>
                <a:gd name="connsiteY156" fmla="*/ 98393 h 283211"/>
                <a:gd name="connsiteX157" fmla="*/ 297596 w 1429781"/>
                <a:gd name="connsiteY157" fmla="*/ 101052 h 283211"/>
                <a:gd name="connsiteX158" fmla="*/ 297596 w 1429781"/>
                <a:gd name="connsiteY158" fmla="*/ 147589 h 283211"/>
                <a:gd name="connsiteX159" fmla="*/ 275111 w 1429781"/>
                <a:gd name="connsiteY159" fmla="*/ 61163 h 283211"/>
                <a:gd name="connsiteX160" fmla="*/ 238076 w 1429781"/>
                <a:gd name="connsiteY160" fmla="*/ 66482 h 283211"/>
                <a:gd name="connsiteX161" fmla="*/ 210301 w 1429781"/>
                <a:gd name="connsiteY161" fmla="*/ 82437 h 283211"/>
                <a:gd name="connsiteX162" fmla="*/ 191784 w 1429781"/>
                <a:gd name="connsiteY162" fmla="*/ 107700 h 283211"/>
                <a:gd name="connsiteX163" fmla="*/ 185171 w 1429781"/>
                <a:gd name="connsiteY163" fmla="*/ 140941 h 283211"/>
                <a:gd name="connsiteX164" fmla="*/ 190461 w 1429781"/>
                <a:gd name="connsiteY164" fmla="*/ 170193 h 283211"/>
                <a:gd name="connsiteX165" fmla="*/ 203688 w 1429781"/>
                <a:gd name="connsiteY165" fmla="*/ 192796 h 283211"/>
                <a:gd name="connsiteX166" fmla="*/ 226173 w 1429781"/>
                <a:gd name="connsiteY166" fmla="*/ 207422 h 283211"/>
                <a:gd name="connsiteX167" fmla="*/ 256593 w 1429781"/>
                <a:gd name="connsiteY167" fmla="*/ 212741 h 283211"/>
                <a:gd name="connsiteX168" fmla="*/ 296273 w 1429781"/>
                <a:gd name="connsiteY168" fmla="*/ 200774 h 283211"/>
                <a:gd name="connsiteX169" fmla="*/ 296273 w 1429781"/>
                <a:gd name="connsiteY169" fmla="*/ 211411 h 283211"/>
                <a:gd name="connsiteX170" fmla="*/ 287014 w 1429781"/>
                <a:gd name="connsiteY170" fmla="*/ 236674 h 283211"/>
                <a:gd name="connsiteX171" fmla="*/ 261884 w 1429781"/>
                <a:gd name="connsiteY171" fmla="*/ 244652 h 283211"/>
                <a:gd name="connsiteX172" fmla="*/ 239399 w 1429781"/>
                <a:gd name="connsiteY172" fmla="*/ 241993 h 283211"/>
                <a:gd name="connsiteX173" fmla="*/ 219559 w 1429781"/>
                <a:gd name="connsiteY173" fmla="*/ 234015 h 283211"/>
                <a:gd name="connsiteX174" fmla="*/ 198397 w 1429781"/>
                <a:gd name="connsiteY174" fmla="*/ 267256 h 283211"/>
                <a:gd name="connsiteX175" fmla="*/ 227495 w 1429781"/>
                <a:gd name="connsiteY175" fmla="*/ 279222 h 283211"/>
                <a:gd name="connsiteX176" fmla="*/ 264529 w 1429781"/>
                <a:gd name="connsiteY176" fmla="*/ 283211 h 283211"/>
                <a:gd name="connsiteX177" fmla="*/ 322726 w 1429781"/>
                <a:gd name="connsiteY177" fmla="*/ 265926 h 283211"/>
                <a:gd name="connsiteX178" fmla="*/ 343888 w 1429781"/>
                <a:gd name="connsiteY178" fmla="*/ 210082 h 283211"/>
                <a:gd name="connsiteX179" fmla="*/ 343888 w 1429781"/>
                <a:gd name="connsiteY179" fmla="*/ 71800 h 283211"/>
                <a:gd name="connsiteX180" fmla="*/ 312145 w 1429781"/>
                <a:gd name="connsiteY180" fmla="*/ 63822 h 283211"/>
                <a:gd name="connsiteX181" fmla="*/ 275111 w 1429781"/>
                <a:gd name="connsiteY181" fmla="*/ 61163 h 283211"/>
                <a:gd name="connsiteX182" fmla="*/ 461604 w 1429781"/>
                <a:gd name="connsiteY182" fmla="*/ 61163 h 283211"/>
                <a:gd name="connsiteX183" fmla="*/ 436473 w 1429781"/>
                <a:gd name="connsiteY183" fmla="*/ 66482 h 283211"/>
                <a:gd name="connsiteX184" fmla="*/ 416634 w 1429781"/>
                <a:gd name="connsiteY184" fmla="*/ 79778 h 283211"/>
                <a:gd name="connsiteX185" fmla="*/ 416634 w 1429781"/>
                <a:gd name="connsiteY185" fmla="*/ 0 h 283211"/>
                <a:gd name="connsiteX186" fmla="*/ 369018 w 1429781"/>
                <a:gd name="connsiteY186" fmla="*/ 0 h 283211"/>
                <a:gd name="connsiteX187" fmla="*/ 369018 w 1429781"/>
                <a:gd name="connsiteY187" fmla="*/ 215400 h 283211"/>
                <a:gd name="connsiteX188" fmla="*/ 416634 w 1429781"/>
                <a:gd name="connsiteY188" fmla="*/ 215400 h 283211"/>
                <a:gd name="connsiteX189" fmla="*/ 416634 w 1429781"/>
                <a:gd name="connsiteY189" fmla="*/ 134293 h 283211"/>
                <a:gd name="connsiteX190" fmla="*/ 419279 w 1429781"/>
                <a:gd name="connsiteY190" fmla="*/ 120996 h 283211"/>
                <a:gd name="connsiteX191" fmla="*/ 425892 w 1429781"/>
                <a:gd name="connsiteY191" fmla="*/ 110359 h 283211"/>
                <a:gd name="connsiteX192" fmla="*/ 436473 w 1429781"/>
                <a:gd name="connsiteY192" fmla="*/ 103711 h 283211"/>
                <a:gd name="connsiteX193" fmla="*/ 449700 w 1429781"/>
                <a:gd name="connsiteY193" fmla="*/ 101052 h 283211"/>
                <a:gd name="connsiteX194" fmla="*/ 468217 w 1429781"/>
                <a:gd name="connsiteY194" fmla="*/ 109030 h 283211"/>
                <a:gd name="connsiteX195" fmla="*/ 474830 w 1429781"/>
                <a:gd name="connsiteY195" fmla="*/ 128974 h 283211"/>
                <a:gd name="connsiteX196" fmla="*/ 474830 w 1429781"/>
                <a:gd name="connsiteY196" fmla="*/ 215400 h 283211"/>
                <a:gd name="connsiteX197" fmla="*/ 522446 w 1429781"/>
                <a:gd name="connsiteY197" fmla="*/ 215400 h 283211"/>
                <a:gd name="connsiteX198" fmla="*/ 522446 w 1429781"/>
                <a:gd name="connsiteY198" fmla="*/ 122326 h 283211"/>
                <a:gd name="connsiteX199" fmla="*/ 506574 w 1429781"/>
                <a:gd name="connsiteY199" fmla="*/ 77119 h 283211"/>
                <a:gd name="connsiteX200" fmla="*/ 461604 w 1429781"/>
                <a:gd name="connsiteY200" fmla="*/ 61163 h 283211"/>
                <a:gd name="connsiteX201" fmla="*/ 162686 w 1429781"/>
                <a:gd name="connsiteY201" fmla="*/ 5319 h 283211"/>
                <a:gd name="connsiteX202" fmla="*/ 154750 w 1429781"/>
                <a:gd name="connsiteY202" fmla="*/ 1330 h 283211"/>
                <a:gd name="connsiteX203" fmla="*/ 145491 w 1429781"/>
                <a:gd name="connsiteY203" fmla="*/ 0 h 283211"/>
                <a:gd name="connsiteX204" fmla="*/ 136233 w 1429781"/>
                <a:gd name="connsiteY204" fmla="*/ 1330 h 283211"/>
                <a:gd name="connsiteX205" fmla="*/ 126974 w 1429781"/>
                <a:gd name="connsiteY205" fmla="*/ 5319 h 283211"/>
                <a:gd name="connsiteX206" fmla="*/ 120361 w 1429781"/>
                <a:gd name="connsiteY206" fmla="*/ 13296 h 283211"/>
                <a:gd name="connsiteX207" fmla="*/ 119038 w 1429781"/>
                <a:gd name="connsiteY207" fmla="*/ 22604 h 283211"/>
                <a:gd name="connsiteX208" fmla="*/ 120361 w 1429781"/>
                <a:gd name="connsiteY208" fmla="*/ 33241 h 283211"/>
                <a:gd name="connsiteX209" fmla="*/ 125651 w 1429781"/>
                <a:gd name="connsiteY209" fmla="*/ 41219 h 283211"/>
                <a:gd name="connsiteX210" fmla="*/ 133587 w 1429781"/>
                <a:gd name="connsiteY210" fmla="*/ 45207 h 283211"/>
                <a:gd name="connsiteX211" fmla="*/ 142846 w 1429781"/>
                <a:gd name="connsiteY211" fmla="*/ 46537 h 283211"/>
                <a:gd name="connsiteX212" fmla="*/ 152104 w 1429781"/>
                <a:gd name="connsiteY212" fmla="*/ 45207 h 283211"/>
                <a:gd name="connsiteX213" fmla="*/ 160040 w 1429781"/>
                <a:gd name="connsiteY213" fmla="*/ 41219 h 283211"/>
                <a:gd name="connsiteX214" fmla="*/ 165331 w 1429781"/>
                <a:gd name="connsiteY214" fmla="*/ 33241 h 283211"/>
                <a:gd name="connsiteX215" fmla="*/ 167976 w 1429781"/>
                <a:gd name="connsiteY215" fmla="*/ 22604 h 283211"/>
                <a:gd name="connsiteX216" fmla="*/ 165331 w 1429781"/>
                <a:gd name="connsiteY216" fmla="*/ 11967 h 283211"/>
                <a:gd name="connsiteX217" fmla="*/ 162686 w 1429781"/>
                <a:gd name="connsiteY217" fmla="*/ 5319 h 2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429781" h="283211">
                  <a:moveTo>
                    <a:pt x="863688" y="61163"/>
                  </a:moveTo>
                  <a:cubicBezTo>
                    <a:pt x="853107" y="61163"/>
                    <a:pt x="843849" y="62493"/>
                    <a:pt x="834590" y="66482"/>
                  </a:cubicBezTo>
                  <a:cubicBezTo>
                    <a:pt x="825332" y="70470"/>
                    <a:pt x="817396" y="75789"/>
                    <a:pt x="810783" y="82437"/>
                  </a:cubicBezTo>
                  <a:cubicBezTo>
                    <a:pt x="809460" y="79778"/>
                    <a:pt x="806815" y="77119"/>
                    <a:pt x="804169" y="75789"/>
                  </a:cubicBezTo>
                  <a:cubicBezTo>
                    <a:pt x="801524" y="73130"/>
                    <a:pt x="797556" y="70470"/>
                    <a:pt x="794911" y="69141"/>
                  </a:cubicBezTo>
                  <a:cubicBezTo>
                    <a:pt x="790943" y="66482"/>
                    <a:pt x="786975" y="65152"/>
                    <a:pt x="781684" y="63822"/>
                  </a:cubicBezTo>
                  <a:cubicBezTo>
                    <a:pt x="776394" y="62493"/>
                    <a:pt x="771103" y="62493"/>
                    <a:pt x="764490" y="62493"/>
                  </a:cubicBezTo>
                  <a:cubicBezTo>
                    <a:pt x="753909" y="62493"/>
                    <a:pt x="745973" y="63822"/>
                    <a:pt x="738037" y="67811"/>
                  </a:cubicBezTo>
                  <a:cubicBezTo>
                    <a:pt x="730101" y="71800"/>
                    <a:pt x="724811" y="77119"/>
                    <a:pt x="719520" y="82437"/>
                  </a:cubicBezTo>
                  <a:lnTo>
                    <a:pt x="718197" y="65152"/>
                  </a:lnTo>
                  <a:lnTo>
                    <a:pt x="671905" y="65152"/>
                  </a:lnTo>
                  <a:lnTo>
                    <a:pt x="671905" y="216730"/>
                  </a:lnTo>
                  <a:lnTo>
                    <a:pt x="719520" y="216730"/>
                  </a:lnTo>
                  <a:lnTo>
                    <a:pt x="719520" y="135622"/>
                  </a:lnTo>
                  <a:cubicBezTo>
                    <a:pt x="719520" y="126315"/>
                    <a:pt x="722165" y="118337"/>
                    <a:pt x="727456" y="111689"/>
                  </a:cubicBezTo>
                  <a:cubicBezTo>
                    <a:pt x="732746" y="105041"/>
                    <a:pt x="740682" y="102382"/>
                    <a:pt x="749941" y="102382"/>
                  </a:cubicBezTo>
                  <a:cubicBezTo>
                    <a:pt x="757877" y="102382"/>
                    <a:pt x="764490" y="105041"/>
                    <a:pt x="768458" y="110359"/>
                  </a:cubicBezTo>
                  <a:cubicBezTo>
                    <a:pt x="772426" y="115678"/>
                    <a:pt x="775071" y="122326"/>
                    <a:pt x="775071" y="131633"/>
                  </a:cubicBezTo>
                  <a:lnTo>
                    <a:pt x="775071" y="218059"/>
                  </a:lnTo>
                  <a:lnTo>
                    <a:pt x="821364" y="218059"/>
                  </a:lnTo>
                  <a:lnTo>
                    <a:pt x="821364" y="136952"/>
                  </a:lnTo>
                  <a:cubicBezTo>
                    <a:pt x="821364" y="127645"/>
                    <a:pt x="824009" y="119667"/>
                    <a:pt x="829300" y="113019"/>
                  </a:cubicBezTo>
                  <a:cubicBezTo>
                    <a:pt x="834590" y="106370"/>
                    <a:pt x="842526" y="103711"/>
                    <a:pt x="851785" y="103711"/>
                  </a:cubicBezTo>
                  <a:cubicBezTo>
                    <a:pt x="859721" y="103711"/>
                    <a:pt x="866334" y="106370"/>
                    <a:pt x="870302" y="111689"/>
                  </a:cubicBezTo>
                  <a:cubicBezTo>
                    <a:pt x="874270" y="117008"/>
                    <a:pt x="876915" y="123656"/>
                    <a:pt x="876915" y="132963"/>
                  </a:cubicBezTo>
                  <a:lnTo>
                    <a:pt x="876915" y="219389"/>
                  </a:lnTo>
                  <a:lnTo>
                    <a:pt x="924530" y="219389"/>
                  </a:lnTo>
                  <a:lnTo>
                    <a:pt x="924530" y="126315"/>
                  </a:lnTo>
                  <a:cubicBezTo>
                    <a:pt x="924530" y="107700"/>
                    <a:pt x="919240" y="93074"/>
                    <a:pt x="908658" y="81107"/>
                  </a:cubicBezTo>
                  <a:cubicBezTo>
                    <a:pt x="898077" y="66482"/>
                    <a:pt x="883528" y="61163"/>
                    <a:pt x="863688" y="61163"/>
                  </a:cubicBezTo>
                  <a:moveTo>
                    <a:pt x="1059440" y="154237"/>
                  </a:moveTo>
                  <a:cubicBezTo>
                    <a:pt x="1058118" y="159556"/>
                    <a:pt x="1055472" y="163545"/>
                    <a:pt x="1052827" y="167533"/>
                  </a:cubicBezTo>
                  <a:cubicBezTo>
                    <a:pt x="1050182" y="171522"/>
                    <a:pt x="1046214" y="174182"/>
                    <a:pt x="1040923" y="176841"/>
                  </a:cubicBezTo>
                  <a:cubicBezTo>
                    <a:pt x="1035633" y="179500"/>
                    <a:pt x="1030342" y="180830"/>
                    <a:pt x="1025051" y="180830"/>
                  </a:cubicBezTo>
                  <a:cubicBezTo>
                    <a:pt x="1018438" y="180830"/>
                    <a:pt x="1013148" y="179500"/>
                    <a:pt x="1009180" y="176841"/>
                  </a:cubicBezTo>
                  <a:cubicBezTo>
                    <a:pt x="1003889" y="174182"/>
                    <a:pt x="999921" y="171522"/>
                    <a:pt x="997276" y="167533"/>
                  </a:cubicBezTo>
                  <a:cubicBezTo>
                    <a:pt x="994630" y="163545"/>
                    <a:pt x="991985" y="159556"/>
                    <a:pt x="990663" y="154237"/>
                  </a:cubicBezTo>
                  <a:cubicBezTo>
                    <a:pt x="989340" y="148919"/>
                    <a:pt x="988017" y="144930"/>
                    <a:pt x="988017" y="139611"/>
                  </a:cubicBezTo>
                  <a:cubicBezTo>
                    <a:pt x="988017" y="134293"/>
                    <a:pt x="989340" y="128974"/>
                    <a:pt x="990663" y="124985"/>
                  </a:cubicBezTo>
                  <a:cubicBezTo>
                    <a:pt x="991985" y="119667"/>
                    <a:pt x="994630" y="115678"/>
                    <a:pt x="997276" y="111689"/>
                  </a:cubicBezTo>
                  <a:cubicBezTo>
                    <a:pt x="999921" y="107700"/>
                    <a:pt x="1003889" y="105041"/>
                    <a:pt x="1009180" y="102382"/>
                  </a:cubicBezTo>
                  <a:cubicBezTo>
                    <a:pt x="1014470" y="99722"/>
                    <a:pt x="1019761" y="98393"/>
                    <a:pt x="1025051" y="98393"/>
                  </a:cubicBezTo>
                  <a:cubicBezTo>
                    <a:pt x="1031665" y="98393"/>
                    <a:pt x="1036955" y="99722"/>
                    <a:pt x="1040923" y="102382"/>
                  </a:cubicBezTo>
                  <a:cubicBezTo>
                    <a:pt x="1046214" y="105041"/>
                    <a:pt x="1048859" y="107700"/>
                    <a:pt x="1052827" y="111689"/>
                  </a:cubicBezTo>
                  <a:cubicBezTo>
                    <a:pt x="1055472" y="115678"/>
                    <a:pt x="1058118" y="119667"/>
                    <a:pt x="1059440" y="124985"/>
                  </a:cubicBezTo>
                  <a:cubicBezTo>
                    <a:pt x="1060763" y="130304"/>
                    <a:pt x="1062086" y="134293"/>
                    <a:pt x="1062086" y="139611"/>
                  </a:cubicBezTo>
                  <a:cubicBezTo>
                    <a:pt x="1062086" y="144930"/>
                    <a:pt x="1060763" y="148919"/>
                    <a:pt x="1059440" y="154237"/>
                  </a:cubicBezTo>
                  <a:moveTo>
                    <a:pt x="1084571" y="82437"/>
                  </a:moveTo>
                  <a:cubicBezTo>
                    <a:pt x="1076635" y="75789"/>
                    <a:pt x="1068699" y="69141"/>
                    <a:pt x="1058118" y="65152"/>
                  </a:cubicBezTo>
                  <a:cubicBezTo>
                    <a:pt x="1047536" y="61163"/>
                    <a:pt x="1036955" y="58504"/>
                    <a:pt x="1023729" y="58504"/>
                  </a:cubicBezTo>
                  <a:cubicBezTo>
                    <a:pt x="1010502" y="58504"/>
                    <a:pt x="999921" y="61163"/>
                    <a:pt x="989340" y="65152"/>
                  </a:cubicBezTo>
                  <a:cubicBezTo>
                    <a:pt x="978759" y="69141"/>
                    <a:pt x="970823" y="74459"/>
                    <a:pt x="962887" y="82437"/>
                  </a:cubicBezTo>
                  <a:cubicBezTo>
                    <a:pt x="954951" y="89085"/>
                    <a:pt x="949661" y="98393"/>
                    <a:pt x="945693" y="107700"/>
                  </a:cubicBezTo>
                  <a:cubicBezTo>
                    <a:pt x="941725" y="117008"/>
                    <a:pt x="939079" y="127645"/>
                    <a:pt x="939079" y="139611"/>
                  </a:cubicBezTo>
                  <a:cubicBezTo>
                    <a:pt x="939079" y="150248"/>
                    <a:pt x="941725" y="160885"/>
                    <a:pt x="945693" y="171522"/>
                  </a:cubicBezTo>
                  <a:cubicBezTo>
                    <a:pt x="949661" y="180830"/>
                    <a:pt x="954951" y="190137"/>
                    <a:pt x="962887" y="196785"/>
                  </a:cubicBezTo>
                  <a:cubicBezTo>
                    <a:pt x="970823" y="203434"/>
                    <a:pt x="978759" y="210082"/>
                    <a:pt x="989340" y="214071"/>
                  </a:cubicBezTo>
                  <a:cubicBezTo>
                    <a:pt x="999921" y="218059"/>
                    <a:pt x="1010502" y="220719"/>
                    <a:pt x="1023729" y="220719"/>
                  </a:cubicBezTo>
                  <a:cubicBezTo>
                    <a:pt x="1036955" y="220719"/>
                    <a:pt x="1047536" y="218059"/>
                    <a:pt x="1058118" y="214071"/>
                  </a:cubicBezTo>
                  <a:cubicBezTo>
                    <a:pt x="1068699" y="210082"/>
                    <a:pt x="1076635" y="203434"/>
                    <a:pt x="1084571" y="196785"/>
                  </a:cubicBezTo>
                  <a:cubicBezTo>
                    <a:pt x="1092506" y="190137"/>
                    <a:pt x="1097797" y="180830"/>
                    <a:pt x="1101765" y="171522"/>
                  </a:cubicBezTo>
                  <a:cubicBezTo>
                    <a:pt x="1105733" y="162215"/>
                    <a:pt x="1108378" y="151578"/>
                    <a:pt x="1108378" y="139611"/>
                  </a:cubicBezTo>
                  <a:cubicBezTo>
                    <a:pt x="1108378" y="128974"/>
                    <a:pt x="1105733" y="118337"/>
                    <a:pt x="1101765" y="107700"/>
                  </a:cubicBezTo>
                  <a:cubicBezTo>
                    <a:pt x="1097797" y="98393"/>
                    <a:pt x="1092506" y="89085"/>
                    <a:pt x="1084571" y="82437"/>
                  </a:cubicBezTo>
                  <a:moveTo>
                    <a:pt x="1227416" y="63822"/>
                  </a:moveTo>
                  <a:lnTo>
                    <a:pt x="1191705" y="163545"/>
                  </a:lnTo>
                  <a:lnTo>
                    <a:pt x="1154671" y="63822"/>
                  </a:lnTo>
                  <a:lnTo>
                    <a:pt x="1101765" y="63822"/>
                  </a:lnTo>
                  <a:lnTo>
                    <a:pt x="1167897" y="215400"/>
                  </a:lnTo>
                  <a:lnTo>
                    <a:pt x="1212867" y="215400"/>
                  </a:lnTo>
                  <a:lnTo>
                    <a:pt x="1280322" y="63822"/>
                  </a:lnTo>
                  <a:lnTo>
                    <a:pt x="1227416" y="63822"/>
                  </a:lnTo>
                  <a:close/>
                  <a:moveTo>
                    <a:pt x="1318679" y="123656"/>
                  </a:moveTo>
                  <a:cubicBezTo>
                    <a:pt x="1318679" y="120996"/>
                    <a:pt x="1320002" y="117008"/>
                    <a:pt x="1321324" y="114348"/>
                  </a:cubicBezTo>
                  <a:cubicBezTo>
                    <a:pt x="1322647" y="110359"/>
                    <a:pt x="1325292" y="107700"/>
                    <a:pt x="1327938" y="105041"/>
                  </a:cubicBezTo>
                  <a:cubicBezTo>
                    <a:pt x="1330583" y="102382"/>
                    <a:pt x="1334551" y="99722"/>
                    <a:pt x="1338519" y="98393"/>
                  </a:cubicBezTo>
                  <a:cubicBezTo>
                    <a:pt x="1342487" y="97063"/>
                    <a:pt x="1347777" y="95733"/>
                    <a:pt x="1353068" y="95733"/>
                  </a:cubicBezTo>
                  <a:cubicBezTo>
                    <a:pt x="1358358" y="95733"/>
                    <a:pt x="1363649" y="97063"/>
                    <a:pt x="1367617" y="98393"/>
                  </a:cubicBezTo>
                  <a:cubicBezTo>
                    <a:pt x="1371585" y="99722"/>
                    <a:pt x="1375553" y="102382"/>
                    <a:pt x="1378198" y="105041"/>
                  </a:cubicBezTo>
                  <a:cubicBezTo>
                    <a:pt x="1380843" y="107700"/>
                    <a:pt x="1383489" y="110359"/>
                    <a:pt x="1384811" y="114348"/>
                  </a:cubicBezTo>
                  <a:cubicBezTo>
                    <a:pt x="1386134" y="118337"/>
                    <a:pt x="1387457" y="120996"/>
                    <a:pt x="1387457" y="123656"/>
                  </a:cubicBezTo>
                  <a:lnTo>
                    <a:pt x="1318679" y="123656"/>
                  </a:lnTo>
                  <a:close/>
                  <a:moveTo>
                    <a:pt x="1429781" y="144930"/>
                  </a:moveTo>
                  <a:cubicBezTo>
                    <a:pt x="1429781" y="131633"/>
                    <a:pt x="1428459" y="120996"/>
                    <a:pt x="1424491" y="110359"/>
                  </a:cubicBezTo>
                  <a:cubicBezTo>
                    <a:pt x="1420523" y="99722"/>
                    <a:pt x="1416555" y="90415"/>
                    <a:pt x="1409942" y="82437"/>
                  </a:cubicBezTo>
                  <a:cubicBezTo>
                    <a:pt x="1403328" y="74459"/>
                    <a:pt x="1395393" y="69141"/>
                    <a:pt x="1386134" y="65152"/>
                  </a:cubicBezTo>
                  <a:cubicBezTo>
                    <a:pt x="1376875" y="61163"/>
                    <a:pt x="1364972" y="58504"/>
                    <a:pt x="1353068" y="58504"/>
                  </a:cubicBezTo>
                  <a:cubicBezTo>
                    <a:pt x="1339841" y="58504"/>
                    <a:pt x="1329260" y="61163"/>
                    <a:pt x="1318679" y="65152"/>
                  </a:cubicBezTo>
                  <a:cubicBezTo>
                    <a:pt x="1308098" y="69141"/>
                    <a:pt x="1300162" y="75789"/>
                    <a:pt x="1293549" y="82437"/>
                  </a:cubicBezTo>
                  <a:cubicBezTo>
                    <a:pt x="1286936" y="89085"/>
                    <a:pt x="1281645" y="98393"/>
                    <a:pt x="1277677" y="107700"/>
                  </a:cubicBezTo>
                  <a:cubicBezTo>
                    <a:pt x="1273709" y="117008"/>
                    <a:pt x="1272386" y="127645"/>
                    <a:pt x="1272386" y="138282"/>
                  </a:cubicBezTo>
                  <a:cubicBezTo>
                    <a:pt x="1272386" y="150248"/>
                    <a:pt x="1273709" y="160885"/>
                    <a:pt x="1277677" y="171522"/>
                  </a:cubicBezTo>
                  <a:cubicBezTo>
                    <a:pt x="1281645" y="182159"/>
                    <a:pt x="1286936" y="190137"/>
                    <a:pt x="1294871" y="196785"/>
                  </a:cubicBezTo>
                  <a:cubicBezTo>
                    <a:pt x="1302807" y="203434"/>
                    <a:pt x="1310743" y="208752"/>
                    <a:pt x="1321324" y="212741"/>
                  </a:cubicBezTo>
                  <a:cubicBezTo>
                    <a:pt x="1331905" y="216730"/>
                    <a:pt x="1343809" y="218059"/>
                    <a:pt x="1357036" y="218059"/>
                  </a:cubicBezTo>
                  <a:cubicBezTo>
                    <a:pt x="1367617" y="218059"/>
                    <a:pt x="1375553" y="216730"/>
                    <a:pt x="1383489" y="215400"/>
                  </a:cubicBezTo>
                  <a:cubicBezTo>
                    <a:pt x="1391425" y="214071"/>
                    <a:pt x="1398038" y="211411"/>
                    <a:pt x="1403328" y="208752"/>
                  </a:cubicBezTo>
                  <a:cubicBezTo>
                    <a:pt x="1408619" y="206093"/>
                    <a:pt x="1413910" y="203434"/>
                    <a:pt x="1416555" y="202104"/>
                  </a:cubicBezTo>
                  <a:cubicBezTo>
                    <a:pt x="1420523" y="199445"/>
                    <a:pt x="1423168" y="198115"/>
                    <a:pt x="1424491" y="196785"/>
                  </a:cubicBezTo>
                  <a:lnTo>
                    <a:pt x="1404651" y="167533"/>
                  </a:lnTo>
                  <a:cubicBezTo>
                    <a:pt x="1400683" y="170193"/>
                    <a:pt x="1395393" y="172852"/>
                    <a:pt x="1387457" y="176841"/>
                  </a:cubicBezTo>
                  <a:cubicBezTo>
                    <a:pt x="1379521" y="180830"/>
                    <a:pt x="1370262" y="182159"/>
                    <a:pt x="1357036" y="182159"/>
                  </a:cubicBezTo>
                  <a:cubicBezTo>
                    <a:pt x="1343809" y="182159"/>
                    <a:pt x="1334551" y="179500"/>
                    <a:pt x="1326615" y="172852"/>
                  </a:cubicBezTo>
                  <a:cubicBezTo>
                    <a:pt x="1320002" y="166204"/>
                    <a:pt x="1316034" y="159556"/>
                    <a:pt x="1316034" y="151578"/>
                  </a:cubicBezTo>
                  <a:lnTo>
                    <a:pt x="1427136" y="151578"/>
                  </a:lnTo>
                  <a:lnTo>
                    <a:pt x="1427136" y="144930"/>
                  </a:lnTo>
                  <a:close/>
                  <a:moveTo>
                    <a:pt x="633548" y="180830"/>
                  </a:moveTo>
                  <a:cubicBezTo>
                    <a:pt x="629580" y="182159"/>
                    <a:pt x="625612" y="183489"/>
                    <a:pt x="620321" y="183489"/>
                  </a:cubicBezTo>
                  <a:cubicBezTo>
                    <a:pt x="613708" y="183489"/>
                    <a:pt x="609740" y="182159"/>
                    <a:pt x="605772" y="178171"/>
                  </a:cubicBezTo>
                  <a:cubicBezTo>
                    <a:pt x="603127" y="174182"/>
                    <a:pt x="601804" y="168863"/>
                    <a:pt x="601804" y="160885"/>
                  </a:cubicBezTo>
                  <a:lnTo>
                    <a:pt x="601804" y="101052"/>
                  </a:lnTo>
                  <a:lnTo>
                    <a:pt x="641484" y="101052"/>
                  </a:lnTo>
                  <a:lnTo>
                    <a:pt x="641484" y="63822"/>
                  </a:lnTo>
                  <a:lnTo>
                    <a:pt x="601804" y="63822"/>
                  </a:lnTo>
                  <a:lnTo>
                    <a:pt x="601804" y="18615"/>
                  </a:lnTo>
                  <a:lnTo>
                    <a:pt x="555512" y="18615"/>
                  </a:lnTo>
                  <a:lnTo>
                    <a:pt x="555512" y="63822"/>
                  </a:lnTo>
                  <a:lnTo>
                    <a:pt x="530381" y="63822"/>
                  </a:lnTo>
                  <a:lnTo>
                    <a:pt x="530381" y="99722"/>
                  </a:lnTo>
                  <a:lnTo>
                    <a:pt x="555512" y="99722"/>
                  </a:lnTo>
                  <a:lnTo>
                    <a:pt x="555512" y="156896"/>
                  </a:lnTo>
                  <a:cubicBezTo>
                    <a:pt x="555512" y="166204"/>
                    <a:pt x="556834" y="175511"/>
                    <a:pt x="558157" y="182159"/>
                  </a:cubicBezTo>
                  <a:cubicBezTo>
                    <a:pt x="560802" y="190137"/>
                    <a:pt x="563448" y="196785"/>
                    <a:pt x="568738" y="202104"/>
                  </a:cubicBezTo>
                  <a:cubicBezTo>
                    <a:pt x="574029" y="207422"/>
                    <a:pt x="579319" y="211411"/>
                    <a:pt x="587255" y="215400"/>
                  </a:cubicBezTo>
                  <a:cubicBezTo>
                    <a:pt x="595191" y="218059"/>
                    <a:pt x="604450" y="220719"/>
                    <a:pt x="615031" y="220719"/>
                  </a:cubicBezTo>
                  <a:cubicBezTo>
                    <a:pt x="630903" y="220719"/>
                    <a:pt x="645452" y="215400"/>
                    <a:pt x="660001" y="206093"/>
                  </a:cubicBezTo>
                  <a:lnTo>
                    <a:pt x="645452" y="174182"/>
                  </a:lnTo>
                  <a:cubicBezTo>
                    <a:pt x="641484" y="176841"/>
                    <a:pt x="637516" y="179500"/>
                    <a:pt x="633548" y="180830"/>
                  </a:cubicBezTo>
                  <a:moveTo>
                    <a:pt x="91263" y="61163"/>
                  </a:moveTo>
                  <a:cubicBezTo>
                    <a:pt x="80681" y="61163"/>
                    <a:pt x="71423" y="63822"/>
                    <a:pt x="64810" y="67811"/>
                  </a:cubicBezTo>
                  <a:cubicBezTo>
                    <a:pt x="58196" y="73130"/>
                    <a:pt x="52906" y="77119"/>
                    <a:pt x="48938" y="82437"/>
                  </a:cubicBezTo>
                  <a:lnTo>
                    <a:pt x="46293" y="63822"/>
                  </a:lnTo>
                  <a:lnTo>
                    <a:pt x="0" y="63822"/>
                  </a:lnTo>
                  <a:lnTo>
                    <a:pt x="0" y="215400"/>
                  </a:lnTo>
                  <a:lnTo>
                    <a:pt x="47615" y="215400"/>
                  </a:lnTo>
                  <a:lnTo>
                    <a:pt x="47615" y="140941"/>
                  </a:lnTo>
                  <a:cubicBezTo>
                    <a:pt x="47615" y="128974"/>
                    <a:pt x="51583" y="119667"/>
                    <a:pt x="58196" y="113019"/>
                  </a:cubicBezTo>
                  <a:cubicBezTo>
                    <a:pt x="64810" y="106370"/>
                    <a:pt x="74068" y="103711"/>
                    <a:pt x="85972" y="103711"/>
                  </a:cubicBezTo>
                  <a:cubicBezTo>
                    <a:pt x="91263" y="103711"/>
                    <a:pt x="96553" y="103711"/>
                    <a:pt x="100521" y="105041"/>
                  </a:cubicBezTo>
                  <a:lnTo>
                    <a:pt x="108457" y="63822"/>
                  </a:lnTo>
                  <a:cubicBezTo>
                    <a:pt x="105812" y="62493"/>
                    <a:pt x="104489" y="62493"/>
                    <a:pt x="101844" y="62493"/>
                  </a:cubicBezTo>
                  <a:cubicBezTo>
                    <a:pt x="99199" y="61163"/>
                    <a:pt x="95231" y="61163"/>
                    <a:pt x="91263" y="61163"/>
                  </a:cubicBezTo>
                  <a:moveTo>
                    <a:pt x="120361" y="215400"/>
                  </a:moveTo>
                  <a:lnTo>
                    <a:pt x="167976" y="215400"/>
                  </a:lnTo>
                  <a:lnTo>
                    <a:pt x="167976" y="63822"/>
                  </a:lnTo>
                  <a:lnTo>
                    <a:pt x="120361" y="63822"/>
                  </a:lnTo>
                  <a:lnTo>
                    <a:pt x="120361" y="215400"/>
                  </a:lnTo>
                  <a:close/>
                  <a:moveTo>
                    <a:pt x="296273" y="147589"/>
                  </a:moveTo>
                  <a:cubicBezTo>
                    <a:pt x="296273" y="156896"/>
                    <a:pt x="293628" y="164874"/>
                    <a:pt x="288337" y="168863"/>
                  </a:cubicBezTo>
                  <a:cubicBezTo>
                    <a:pt x="283046" y="172852"/>
                    <a:pt x="275111" y="175511"/>
                    <a:pt x="265852" y="175511"/>
                  </a:cubicBezTo>
                  <a:cubicBezTo>
                    <a:pt x="255271" y="175511"/>
                    <a:pt x="247335" y="172852"/>
                    <a:pt x="242044" y="166204"/>
                  </a:cubicBezTo>
                  <a:cubicBezTo>
                    <a:pt x="236754" y="159556"/>
                    <a:pt x="234109" y="151578"/>
                    <a:pt x="234109" y="139611"/>
                  </a:cubicBezTo>
                  <a:cubicBezTo>
                    <a:pt x="234109" y="134293"/>
                    <a:pt x="235431" y="128974"/>
                    <a:pt x="236754" y="123656"/>
                  </a:cubicBezTo>
                  <a:cubicBezTo>
                    <a:pt x="238076" y="118337"/>
                    <a:pt x="240722" y="114348"/>
                    <a:pt x="244690" y="110359"/>
                  </a:cubicBezTo>
                  <a:cubicBezTo>
                    <a:pt x="248658" y="106370"/>
                    <a:pt x="252626" y="103711"/>
                    <a:pt x="257916" y="101052"/>
                  </a:cubicBezTo>
                  <a:cubicBezTo>
                    <a:pt x="263207" y="98393"/>
                    <a:pt x="268497" y="97063"/>
                    <a:pt x="276433" y="97063"/>
                  </a:cubicBezTo>
                  <a:cubicBezTo>
                    <a:pt x="281724" y="97063"/>
                    <a:pt x="285692" y="97063"/>
                    <a:pt x="288337" y="98393"/>
                  </a:cubicBezTo>
                  <a:cubicBezTo>
                    <a:pt x="290982" y="98393"/>
                    <a:pt x="294950" y="99722"/>
                    <a:pt x="297596" y="101052"/>
                  </a:cubicBezTo>
                  <a:lnTo>
                    <a:pt x="297596" y="147589"/>
                  </a:lnTo>
                  <a:close/>
                  <a:moveTo>
                    <a:pt x="275111" y="61163"/>
                  </a:moveTo>
                  <a:cubicBezTo>
                    <a:pt x="261884" y="61163"/>
                    <a:pt x="249980" y="62493"/>
                    <a:pt x="238076" y="66482"/>
                  </a:cubicBezTo>
                  <a:cubicBezTo>
                    <a:pt x="227495" y="70470"/>
                    <a:pt x="218237" y="75789"/>
                    <a:pt x="210301" y="82437"/>
                  </a:cubicBezTo>
                  <a:cubicBezTo>
                    <a:pt x="202365" y="89085"/>
                    <a:pt x="195752" y="98393"/>
                    <a:pt x="191784" y="107700"/>
                  </a:cubicBezTo>
                  <a:cubicBezTo>
                    <a:pt x="187816" y="118337"/>
                    <a:pt x="185171" y="128974"/>
                    <a:pt x="185171" y="140941"/>
                  </a:cubicBezTo>
                  <a:cubicBezTo>
                    <a:pt x="185171" y="151578"/>
                    <a:pt x="186493" y="160885"/>
                    <a:pt x="190461" y="170193"/>
                  </a:cubicBezTo>
                  <a:cubicBezTo>
                    <a:pt x="193106" y="179500"/>
                    <a:pt x="198397" y="186148"/>
                    <a:pt x="203688" y="192796"/>
                  </a:cubicBezTo>
                  <a:cubicBezTo>
                    <a:pt x="210301" y="199445"/>
                    <a:pt x="216914" y="204763"/>
                    <a:pt x="226173" y="207422"/>
                  </a:cubicBezTo>
                  <a:cubicBezTo>
                    <a:pt x="235431" y="211411"/>
                    <a:pt x="244690" y="212741"/>
                    <a:pt x="256593" y="212741"/>
                  </a:cubicBezTo>
                  <a:cubicBezTo>
                    <a:pt x="273788" y="212741"/>
                    <a:pt x="287014" y="208752"/>
                    <a:pt x="296273" y="200774"/>
                  </a:cubicBezTo>
                  <a:lnTo>
                    <a:pt x="296273" y="211411"/>
                  </a:lnTo>
                  <a:cubicBezTo>
                    <a:pt x="296273" y="222048"/>
                    <a:pt x="293628" y="231356"/>
                    <a:pt x="287014" y="236674"/>
                  </a:cubicBezTo>
                  <a:cubicBezTo>
                    <a:pt x="280401" y="241993"/>
                    <a:pt x="272465" y="244652"/>
                    <a:pt x="261884" y="244652"/>
                  </a:cubicBezTo>
                  <a:cubicBezTo>
                    <a:pt x="253948" y="244652"/>
                    <a:pt x="246012" y="243322"/>
                    <a:pt x="239399" y="241993"/>
                  </a:cubicBezTo>
                  <a:cubicBezTo>
                    <a:pt x="232786" y="239334"/>
                    <a:pt x="226173" y="236674"/>
                    <a:pt x="219559" y="234015"/>
                  </a:cubicBezTo>
                  <a:lnTo>
                    <a:pt x="198397" y="267256"/>
                  </a:lnTo>
                  <a:cubicBezTo>
                    <a:pt x="207656" y="272574"/>
                    <a:pt x="216914" y="276563"/>
                    <a:pt x="227495" y="279222"/>
                  </a:cubicBezTo>
                  <a:cubicBezTo>
                    <a:pt x="238076" y="281882"/>
                    <a:pt x="249980" y="283211"/>
                    <a:pt x="264529" y="283211"/>
                  </a:cubicBezTo>
                  <a:cubicBezTo>
                    <a:pt x="289660" y="283211"/>
                    <a:pt x="308177" y="277893"/>
                    <a:pt x="322726" y="265926"/>
                  </a:cubicBezTo>
                  <a:cubicBezTo>
                    <a:pt x="337275" y="253959"/>
                    <a:pt x="343888" y="235345"/>
                    <a:pt x="343888" y="210082"/>
                  </a:cubicBezTo>
                  <a:lnTo>
                    <a:pt x="343888" y="71800"/>
                  </a:lnTo>
                  <a:cubicBezTo>
                    <a:pt x="334630" y="69141"/>
                    <a:pt x="324049" y="66482"/>
                    <a:pt x="312145" y="63822"/>
                  </a:cubicBezTo>
                  <a:cubicBezTo>
                    <a:pt x="300241" y="62493"/>
                    <a:pt x="288337" y="61163"/>
                    <a:pt x="275111" y="61163"/>
                  </a:cubicBezTo>
                  <a:moveTo>
                    <a:pt x="461604" y="61163"/>
                  </a:moveTo>
                  <a:cubicBezTo>
                    <a:pt x="452345" y="61163"/>
                    <a:pt x="444409" y="62493"/>
                    <a:pt x="436473" y="66482"/>
                  </a:cubicBezTo>
                  <a:cubicBezTo>
                    <a:pt x="428538" y="69141"/>
                    <a:pt x="421924" y="74459"/>
                    <a:pt x="416634" y="79778"/>
                  </a:cubicBezTo>
                  <a:lnTo>
                    <a:pt x="416634" y="0"/>
                  </a:lnTo>
                  <a:lnTo>
                    <a:pt x="369018" y="0"/>
                  </a:lnTo>
                  <a:lnTo>
                    <a:pt x="369018" y="215400"/>
                  </a:lnTo>
                  <a:lnTo>
                    <a:pt x="416634" y="215400"/>
                  </a:lnTo>
                  <a:lnTo>
                    <a:pt x="416634" y="134293"/>
                  </a:lnTo>
                  <a:cubicBezTo>
                    <a:pt x="416634" y="130304"/>
                    <a:pt x="417956" y="124985"/>
                    <a:pt x="419279" y="120996"/>
                  </a:cubicBezTo>
                  <a:cubicBezTo>
                    <a:pt x="420602" y="117008"/>
                    <a:pt x="423247" y="113019"/>
                    <a:pt x="425892" y="110359"/>
                  </a:cubicBezTo>
                  <a:cubicBezTo>
                    <a:pt x="428538" y="107700"/>
                    <a:pt x="432506" y="105041"/>
                    <a:pt x="436473" y="103711"/>
                  </a:cubicBezTo>
                  <a:cubicBezTo>
                    <a:pt x="440441" y="102382"/>
                    <a:pt x="444409" y="101052"/>
                    <a:pt x="449700" y="101052"/>
                  </a:cubicBezTo>
                  <a:cubicBezTo>
                    <a:pt x="457636" y="101052"/>
                    <a:pt x="464249" y="103711"/>
                    <a:pt x="468217" y="109030"/>
                  </a:cubicBezTo>
                  <a:cubicBezTo>
                    <a:pt x="473508" y="114348"/>
                    <a:pt x="474830" y="120996"/>
                    <a:pt x="474830" y="128974"/>
                  </a:cubicBezTo>
                  <a:lnTo>
                    <a:pt x="474830" y="215400"/>
                  </a:lnTo>
                  <a:lnTo>
                    <a:pt x="522446" y="215400"/>
                  </a:lnTo>
                  <a:lnTo>
                    <a:pt x="522446" y="122326"/>
                  </a:lnTo>
                  <a:cubicBezTo>
                    <a:pt x="522446" y="102382"/>
                    <a:pt x="517155" y="86426"/>
                    <a:pt x="506574" y="77119"/>
                  </a:cubicBezTo>
                  <a:cubicBezTo>
                    <a:pt x="494670" y="65152"/>
                    <a:pt x="480121" y="61163"/>
                    <a:pt x="461604" y="61163"/>
                  </a:cubicBezTo>
                  <a:moveTo>
                    <a:pt x="162686" y="5319"/>
                  </a:moveTo>
                  <a:cubicBezTo>
                    <a:pt x="160040" y="2659"/>
                    <a:pt x="157395" y="1330"/>
                    <a:pt x="154750" y="1330"/>
                  </a:cubicBezTo>
                  <a:cubicBezTo>
                    <a:pt x="152104" y="0"/>
                    <a:pt x="148136" y="0"/>
                    <a:pt x="145491" y="0"/>
                  </a:cubicBezTo>
                  <a:cubicBezTo>
                    <a:pt x="142846" y="0"/>
                    <a:pt x="138878" y="0"/>
                    <a:pt x="136233" y="1330"/>
                  </a:cubicBezTo>
                  <a:cubicBezTo>
                    <a:pt x="132265" y="1330"/>
                    <a:pt x="129619" y="2659"/>
                    <a:pt x="126974" y="5319"/>
                  </a:cubicBezTo>
                  <a:cubicBezTo>
                    <a:pt x="124329" y="6648"/>
                    <a:pt x="121684" y="9307"/>
                    <a:pt x="120361" y="13296"/>
                  </a:cubicBezTo>
                  <a:cubicBezTo>
                    <a:pt x="119038" y="15956"/>
                    <a:pt x="119038" y="19944"/>
                    <a:pt x="119038" y="22604"/>
                  </a:cubicBezTo>
                  <a:cubicBezTo>
                    <a:pt x="119038" y="26593"/>
                    <a:pt x="119038" y="30582"/>
                    <a:pt x="120361" y="33241"/>
                  </a:cubicBezTo>
                  <a:cubicBezTo>
                    <a:pt x="121684" y="35900"/>
                    <a:pt x="124329" y="38559"/>
                    <a:pt x="125651" y="41219"/>
                  </a:cubicBezTo>
                  <a:cubicBezTo>
                    <a:pt x="128297" y="43878"/>
                    <a:pt x="130942" y="45207"/>
                    <a:pt x="133587" y="45207"/>
                  </a:cubicBezTo>
                  <a:cubicBezTo>
                    <a:pt x="136233" y="46537"/>
                    <a:pt x="140201" y="46537"/>
                    <a:pt x="142846" y="46537"/>
                  </a:cubicBezTo>
                  <a:cubicBezTo>
                    <a:pt x="145491" y="46537"/>
                    <a:pt x="149459" y="46537"/>
                    <a:pt x="152104" y="45207"/>
                  </a:cubicBezTo>
                  <a:cubicBezTo>
                    <a:pt x="154750" y="43878"/>
                    <a:pt x="157395" y="42548"/>
                    <a:pt x="160040" y="41219"/>
                  </a:cubicBezTo>
                  <a:cubicBezTo>
                    <a:pt x="162686" y="38559"/>
                    <a:pt x="164008" y="37230"/>
                    <a:pt x="165331" y="33241"/>
                  </a:cubicBezTo>
                  <a:cubicBezTo>
                    <a:pt x="166654" y="30582"/>
                    <a:pt x="167976" y="26593"/>
                    <a:pt x="167976" y="22604"/>
                  </a:cubicBezTo>
                  <a:cubicBezTo>
                    <a:pt x="167976" y="18615"/>
                    <a:pt x="166654" y="14626"/>
                    <a:pt x="165331" y="11967"/>
                  </a:cubicBezTo>
                  <a:cubicBezTo>
                    <a:pt x="166654" y="9307"/>
                    <a:pt x="164008" y="6648"/>
                    <a:pt x="162686" y="5319"/>
                  </a:cubicBezTo>
                </a:path>
              </a:pathLst>
            </a:custGeom>
            <a:solidFill>
              <a:srgbClr val="000332"/>
            </a:solidFill>
            <a:ln w="1317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BFA4CE1F-A6B6-3C4B-B072-7400E9E9E8EB}"/>
              </a:ext>
            </a:extLst>
          </p:cNvPr>
          <p:cNvSpPr txBox="1">
            <a:spLocks noGrp="1" noRot="1" noMove="1" noResize="1" noEditPoints="1" noAdjustHandles="1" noChangeArrowheads="1" noChangeShapeType="1"/>
          </p:cNvSpPr>
          <p:nvPr/>
        </p:nvSpPr>
        <p:spPr>
          <a:xfrm>
            <a:off x="6254750" y="400806"/>
            <a:ext cx="540770" cy="248145"/>
          </a:xfrm>
          <a:prstGeom prst="rect">
            <a:avLst/>
          </a:prstGeom>
          <a:noFill/>
        </p:spPr>
        <p:txBody>
          <a:bodyPr wrap="square">
            <a:spAutoFit/>
          </a:bodyPr>
          <a:lstStyle/>
          <a:p>
            <a:pPr marL="0" marR="0" lvl="0" indent="0" algn="r" defTabSz="457200" rtl="0" eaLnBrk="1" fontAlgn="auto" latinLnBrk="0" hangingPunct="1">
              <a:lnSpc>
                <a:spcPts val="1250"/>
              </a:lnSpc>
              <a:spcBef>
                <a:spcPts val="0"/>
              </a:spcBef>
              <a:spcAft>
                <a:spcPts val="0"/>
              </a:spcAft>
              <a:buClrTx/>
              <a:buSzTx/>
              <a:buFontTx/>
              <a:buNone/>
              <a:tabLst/>
              <a:defRPr/>
            </a:pPr>
            <a:r>
              <a:rPr kumimoji="0" lang="en-GB" sz="800" b="0" i="0" u="none" strike="noStrike" kern="1200" cap="none" spc="-10" normalizeH="0" baseline="0" noProof="0">
                <a:ln>
                  <a:noFill/>
                </a:ln>
                <a:solidFill>
                  <a:srgbClr val="000332"/>
                </a:solidFill>
                <a:effectLst/>
                <a:uLnTx/>
                <a:uFillTx/>
                <a:latin typeface="Albertross bold" panose="020B0803020203020204" pitchFamily="34" charset="0"/>
                <a:ea typeface="Calibri" panose="020F0502020204030204" pitchFamily="34" charset="0"/>
                <a:cs typeface="Albertross bold" panose="020B0803020203020204" pitchFamily="34" charset="0"/>
              </a:rPr>
              <a:t>Page </a:t>
            </a:r>
            <a:fld id="{4D7B9171-F1D0-4135-8B16-786DA5214EB9}" type="slidenum">
              <a:rPr kumimoji="0" lang="en-GB" sz="800" b="0" i="0" u="none" strike="noStrike" kern="1200" cap="none" spc="-10" normalizeH="0" baseline="0" noProof="0" smtClean="0">
                <a:ln>
                  <a:noFill/>
                </a:ln>
                <a:solidFill>
                  <a:srgbClr val="000332"/>
                </a:solidFill>
                <a:effectLst/>
                <a:uLnTx/>
                <a:uFillTx/>
                <a:latin typeface="Albertross bold" panose="020B0803020203020204" pitchFamily="34" charset="0"/>
                <a:ea typeface="Calibri" panose="020F0502020204030204" pitchFamily="34" charset="0"/>
                <a:cs typeface="Albertross bold" panose="020B0803020203020204" pitchFamily="34" charset="0"/>
              </a:rPr>
              <a:pPr marL="0" marR="0" lvl="0" indent="0" algn="r" defTabSz="457200" rtl="0" eaLnBrk="1" fontAlgn="auto" latinLnBrk="0" hangingPunct="1">
                <a:lnSpc>
                  <a:spcPts val="1250"/>
                </a:lnSpc>
                <a:spcBef>
                  <a:spcPts val="0"/>
                </a:spcBef>
                <a:spcAft>
                  <a:spcPts val="0"/>
                </a:spcAft>
                <a:buClrTx/>
                <a:buSzTx/>
                <a:buFontTx/>
                <a:buNone/>
                <a:tabLst/>
                <a:defRPr/>
              </a:pPr>
              <a:t>7</a:t>
            </a:fld>
            <a:endParaRPr kumimoji="0" lang="en-GB" sz="800" b="0" i="0" u="none" strike="noStrike" kern="1200" cap="none" spc="0" normalizeH="0" baseline="0" noProof="0">
              <a:ln>
                <a:noFill/>
              </a:ln>
              <a:solidFill>
                <a:srgbClr val="000332"/>
              </a:solidFill>
              <a:effectLst/>
              <a:uLnTx/>
              <a:uFillTx/>
              <a:latin typeface="Albertross bold" panose="020B0803020203020204" pitchFamily="34" charset="0"/>
              <a:ea typeface="Calibri" panose="020F0502020204030204" pitchFamily="34" charset="0"/>
              <a:cs typeface="Albertross bold" panose="020B0803020203020204" pitchFamily="34" charset="0"/>
            </a:endParaRPr>
          </a:p>
        </p:txBody>
      </p:sp>
      <p:cxnSp>
        <p:nvCxnSpPr>
          <p:cNvPr id="22" name="Straight Connector 21">
            <a:extLst>
              <a:ext uri="{FF2B5EF4-FFF2-40B4-BE49-F238E27FC236}">
                <a16:creationId xmlns:a16="http://schemas.microsoft.com/office/drawing/2014/main" id="{966EE20C-6D0C-081E-5BF2-BB28AE19F852}"/>
              </a:ext>
            </a:extLst>
          </p:cNvPr>
          <p:cNvCxnSpPr>
            <a:cxnSpLocks noGrp="1" noRot="1" noMove="1" noResize="1" noEditPoints="1" noAdjustHandles="1" noChangeArrowheads="1" noChangeShapeType="1"/>
          </p:cNvCxnSpPr>
          <p:nvPr/>
        </p:nvCxnSpPr>
        <p:spPr>
          <a:xfrm>
            <a:off x="6254750" y="471488"/>
            <a:ext cx="0" cy="119062"/>
          </a:xfrm>
          <a:prstGeom prst="line">
            <a:avLst/>
          </a:prstGeom>
          <a:ln w="12700">
            <a:solidFill>
              <a:srgbClr val="000332"/>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254F98C0-A520-3CB5-4574-2E8DB156578F}"/>
              </a:ext>
            </a:extLst>
          </p:cNvPr>
          <p:cNvSpPr txBox="1"/>
          <p:nvPr/>
        </p:nvSpPr>
        <p:spPr>
          <a:xfrm>
            <a:off x="853328" y="1713020"/>
            <a:ext cx="5837984" cy="135421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E2337"/>
                </a:solidFill>
                <a:effectLst/>
                <a:uLnTx/>
                <a:uFillTx/>
                <a:latin typeface="Albertross Light" panose="020B0403020203020204" charset="0"/>
                <a:ea typeface="Calibri" panose="020F0502020204030204" pitchFamily="34" charset="0"/>
                <a:cs typeface="Albertross Light" panose="020B0403020203020204" charset="0"/>
              </a:rPr>
              <a:t>The first-time buyer monthly mortgage payment is based on Bank of England data of the averages for 90% LTV two-year fixed mortgages from lenders, and </a:t>
            </a:r>
            <a:r>
              <a:rPr kumimoji="0" lang="en-US" sz="900" b="0" i="0" u="none" strike="noStrike" kern="1200" cap="none" spc="0" normalizeH="0" baseline="0" noProof="0">
                <a:ln>
                  <a:noFill/>
                </a:ln>
                <a:solidFill>
                  <a:srgbClr val="1E2337"/>
                </a:solidFill>
                <a:effectLst/>
                <a:uLnTx/>
                <a:uFillTx/>
                <a:latin typeface="Albertross Light" panose="020B0403020203020204" charset="0"/>
                <a:ea typeface="Times New Roman" panose="02020603050405020304" pitchFamily="18" charset="0"/>
                <a:cs typeface="Albertross Light" panose="020B0403020203020204" charset="0"/>
              </a:rPr>
              <a:t>the average asking price of a typical first-time buyer home (two bedrooms or fewer) using the Rightmove House Price Index. The equivalent monthly rent is calculated using the same property types (two bedrooms or fewer).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1E2337"/>
              </a:solidFill>
              <a:effectLst/>
              <a:uLnTx/>
              <a:uFillTx/>
              <a:latin typeface="Albertross Light" panose="020B0403020203020204" charset="0"/>
              <a:ea typeface="Times New Roman" panose="02020603050405020304" pitchFamily="18" charset="0"/>
              <a:cs typeface="Albertross Light" panose="020B040302020302020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E2337"/>
                </a:solidFill>
                <a:effectLst/>
                <a:uLnTx/>
                <a:uFillTx/>
                <a:latin typeface="Albertross Light" panose="020B0403020203020204" charset="0"/>
                <a:ea typeface="+mn-ea"/>
                <a:cs typeface="Albertross Light" panose="020B0403020203020204" charset="0"/>
              </a:rPr>
              <a:t>The affordability to buy a first home is based on the Average Weekly Earnings (AWE) dataset from ONS multiplied by 4.5 to get the typical maximum that a person can borrow from a lender. </a:t>
            </a:r>
            <a:r>
              <a:rPr kumimoji="0" lang="en-US" sz="900" b="0" i="0" u="none" strike="noStrike" kern="1200" cap="none" spc="0" normalizeH="0" baseline="0" noProof="0">
                <a:ln>
                  <a:noFill/>
                </a:ln>
                <a:solidFill>
                  <a:srgbClr val="1E2337"/>
                </a:solidFill>
                <a:effectLst/>
                <a:uLnTx/>
                <a:uFillTx/>
                <a:latin typeface="Albertross Light" panose="020B0403020203020204" charset="0"/>
                <a:ea typeface="Times New Roman" panose="02020603050405020304" pitchFamily="18" charset="0"/>
                <a:cs typeface="Albertross Light" panose="020B0403020203020204" charset="0"/>
              </a:rPr>
              <a:t>The average asking price of a typical first-time buyer home is taken from the Rightmove House Price Index.</a:t>
            </a:r>
            <a:endParaRPr kumimoji="0" lang="en-US" sz="900" b="0" i="0" u="none" strike="noStrike" kern="1200" cap="none" spc="0" normalizeH="0" baseline="0" noProof="0">
              <a:ln>
                <a:noFill/>
              </a:ln>
              <a:solidFill>
                <a:srgbClr val="1E2337"/>
              </a:solidFill>
              <a:effectLst/>
              <a:uLnTx/>
              <a:uFillTx/>
              <a:latin typeface="Albertross Light" panose="020B0403020203020204" charset="0"/>
              <a:ea typeface="Calibri" panose="020F0502020204030204" pitchFamily="34" charset="0"/>
              <a:cs typeface="Albertross Light" panose="020B040302020302020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62637"/>
              </a:solidFill>
              <a:effectLst/>
              <a:uLnTx/>
              <a:uFillTx/>
              <a:latin typeface="Albertross Light" panose="020B0403020203020204" charset="0"/>
              <a:ea typeface="Calibri" panose="020F0502020204030204" pitchFamily="34" charset="0"/>
              <a:cs typeface="Albertross Light" panose="020B0403020203020204" charset="0"/>
            </a:endParaRPr>
          </a:p>
        </p:txBody>
      </p:sp>
      <p:sp>
        <p:nvSpPr>
          <p:cNvPr id="5" name="TextBox 4">
            <a:extLst>
              <a:ext uri="{FF2B5EF4-FFF2-40B4-BE49-F238E27FC236}">
                <a16:creationId xmlns:a16="http://schemas.microsoft.com/office/drawing/2014/main" id="{B776B354-0986-0475-E718-263A7B459A6B}"/>
              </a:ext>
            </a:extLst>
          </p:cNvPr>
          <p:cNvSpPr txBox="1">
            <a:spLocks/>
          </p:cNvSpPr>
          <p:nvPr/>
        </p:nvSpPr>
        <p:spPr>
          <a:xfrm>
            <a:off x="4692651" y="400806"/>
            <a:ext cx="1562100" cy="248145"/>
          </a:xfrm>
          <a:prstGeom prst="rect">
            <a:avLst/>
          </a:prstGeom>
          <a:noFill/>
        </p:spPr>
        <p:txBody>
          <a:bodyPr wrap="square">
            <a:spAutoFit/>
          </a:bodyPr>
          <a:lstStyle/>
          <a:p>
            <a:pPr algn="r">
              <a:lnSpc>
                <a:spcPts val="1250"/>
              </a:lnSpc>
            </a:pP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Monday 18</a:t>
            </a:r>
            <a:r>
              <a:rPr lang="en-GB" sz="800" spc="-10" baseline="30000">
                <a:latin typeface="Albertross Light" panose="020B0403020203020204" pitchFamily="34" charset="0"/>
                <a:ea typeface="Calibri" panose="020F0502020204030204" pitchFamily="34" charset="0"/>
                <a:cs typeface="Albertross Light" panose="020B0403020203020204" pitchFamily="34" charset="0"/>
              </a:rPr>
              <a:t>th</a:t>
            </a:r>
            <a:r>
              <a:rPr lang="en-GB" sz="800" spc="-10">
                <a:latin typeface="Albertross Light" panose="020B0403020203020204" pitchFamily="34" charset="0"/>
                <a:ea typeface="Calibri" panose="020F0502020204030204" pitchFamily="34" charset="0"/>
                <a:cs typeface="Albertross Light" panose="020B0403020203020204" pitchFamily="34" charset="0"/>
              </a:rPr>
              <a:t> May </a:t>
            </a: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 2026</a:t>
            </a:r>
            <a:endParaRPr lang="en-GB" sz="800">
              <a:effectLst/>
              <a:latin typeface="Albertross Light" panose="020B0403020203020204" pitchFamily="34" charset="0"/>
              <a:ea typeface="Calibri" panose="020F0502020204030204" pitchFamily="34" charset="0"/>
              <a:cs typeface="Albertross Light" panose="020B0403020203020204" pitchFamily="34" charset="0"/>
            </a:endParaRPr>
          </a:p>
        </p:txBody>
      </p:sp>
      <p:sp>
        <p:nvSpPr>
          <p:cNvPr id="6" name="TextBox 5">
            <a:extLst>
              <a:ext uri="{FF2B5EF4-FFF2-40B4-BE49-F238E27FC236}">
                <a16:creationId xmlns:a16="http://schemas.microsoft.com/office/drawing/2014/main" id="{2DB73096-D13A-2538-7809-1E796E042F91}"/>
              </a:ext>
            </a:extLst>
          </p:cNvPr>
          <p:cNvSpPr txBox="1"/>
          <p:nvPr/>
        </p:nvSpPr>
        <p:spPr>
          <a:xfrm>
            <a:off x="84978" y="10338974"/>
            <a:ext cx="5842747" cy="276999"/>
          </a:xfrm>
          <a:prstGeom prst="rect">
            <a:avLst/>
          </a:prstGeom>
          <a:noFill/>
        </p:spPr>
        <p:txBody>
          <a:bodyPr wrap="square" rtlCol="0">
            <a:spAutoFit/>
          </a:bodyPr>
          <a:lstStyle/>
          <a:p>
            <a:r>
              <a:rPr lang="en-GB" sz="600" spc="-10">
                <a:latin typeface="Albatross Light" panose="020B0403020203020204" pitchFamily="34" charset="0"/>
                <a:cs typeface="Albatross Light" panose="020B0403020203020204" pitchFamily="34" charset="0"/>
              </a:rPr>
              <a:t>Copyright © 2026, Rightmove plc. Released 18</a:t>
            </a:r>
            <a:r>
              <a:rPr lang="en-GB" sz="600" spc="-10" baseline="30000">
                <a:latin typeface="Albatross Light" panose="020B0403020203020204" pitchFamily="34" charset="0"/>
                <a:cs typeface="Albatross Light" panose="020B0403020203020204" pitchFamily="34" charset="0"/>
              </a:rPr>
              <a:t>th</a:t>
            </a:r>
            <a:r>
              <a:rPr lang="en-GB" sz="600" spc="-10">
                <a:latin typeface="Albatross Light" panose="020B0403020203020204" pitchFamily="34" charset="0"/>
                <a:cs typeface="Albatross Light" panose="020B0403020203020204" pitchFamily="34" charset="0"/>
              </a:rPr>
              <a:t> May. For media enquiries and interviews please contact the Rightmove press office: </a:t>
            </a:r>
            <a:br>
              <a:rPr lang="en-GB" sz="600" spc="-10">
                <a:latin typeface="Albatross Light" panose="020B0403020203020204" pitchFamily="34" charset="0"/>
                <a:cs typeface="Albatross Light" panose="020B0403020203020204" pitchFamily="34" charset="0"/>
              </a:rPr>
            </a:br>
            <a:r>
              <a:rPr lang="en-GB" sz="600" b="1" spc="-10">
                <a:latin typeface="Albertross bold" panose="020B0803020203020204" pitchFamily="34" charset="0"/>
                <a:cs typeface="Albertross bold" panose="020B0803020203020204" pitchFamily="34" charset="0"/>
              </a:rPr>
              <a:t>M </a:t>
            </a:r>
            <a:r>
              <a:rPr lang="en-GB" sz="600" spc="-10">
                <a:latin typeface="Albatross Light" panose="020B0403020203020204" pitchFamily="34" charset="0"/>
                <a:cs typeface="Albatross Light" panose="020B0403020203020204" pitchFamily="34" charset="0"/>
              </a:rPr>
              <a:t>07814 902 706  </a:t>
            </a:r>
            <a:r>
              <a:rPr lang="en-GB" sz="600" spc="-10">
                <a:latin typeface="Albertross bold" panose="020B0803020203020204" pitchFamily="34" charset="0"/>
                <a:cs typeface="Albertross bold" panose="020B0803020203020204" pitchFamily="34" charset="0"/>
              </a:rPr>
              <a:t>E </a:t>
            </a:r>
            <a:r>
              <a:rPr lang="en-GB" sz="600" spc="-10">
                <a:latin typeface="Albatross Light" panose="020B0403020203020204" pitchFamily="34" charset="0"/>
                <a:cs typeface="Albatross Light" panose="020B0403020203020204" pitchFamily="34" charset="0"/>
              </a:rPr>
              <a:t>press@rightmove.co.uk</a:t>
            </a:r>
          </a:p>
        </p:txBody>
      </p:sp>
      <p:pic>
        <p:nvPicPr>
          <p:cNvPr id="9" name="Picture 8">
            <a:extLst>
              <a:ext uri="{FF2B5EF4-FFF2-40B4-BE49-F238E27FC236}">
                <a16:creationId xmlns:a16="http://schemas.microsoft.com/office/drawing/2014/main" id="{BF33457D-9CA8-4A09-95F3-7A0C4F2716D1}"/>
              </a:ext>
            </a:extLst>
          </p:cNvPr>
          <p:cNvPicPr>
            <a:picLocks noChangeAspect="1"/>
          </p:cNvPicPr>
          <p:nvPr/>
        </p:nvPicPr>
        <p:blipFill>
          <a:blip r:embed="rId2"/>
          <a:stretch>
            <a:fillRect/>
          </a:stretch>
        </p:blipFill>
        <p:spPr>
          <a:xfrm>
            <a:off x="679945" y="6628383"/>
            <a:ext cx="6038483" cy="3229135"/>
          </a:xfrm>
          <a:prstGeom prst="rect">
            <a:avLst/>
          </a:prstGeom>
        </p:spPr>
      </p:pic>
      <p:pic>
        <p:nvPicPr>
          <p:cNvPr id="10" name="Picture 9">
            <a:extLst>
              <a:ext uri="{FF2B5EF4-FFF2-40B4-BE49-F238E27FC236}">
                <a16:creationId xmlns:a16="http://schemas.microsoft.com/office/drawing/2014/main" id="{B5EAEC53-EC1A-D555-C27B-23D0D07BBA16}"/>
              </a:ext>
            </a:extLst>
          </p:cNvPr>
          <p:cNvPicPr>
            <a:picLocks noChangeAspect="1"/>
          </p:cNvPicPr>
          <p:nvPr/>
        </p:nvPicPr>
        <p:blipFill>
          <a:blip r:embed="rId3"/>
          <a:stretch>
            <a:fillRect/>
          </a:stretch>
        </p:blipFill>
        <p:spPr>
          <a:xfrm>
            <a:off x="707063" y="3247744"/>
            <a:ext cx="5984249" cy="3200132"/>
          </a:xfrm>
          <a:prstGeom prst="rect">
            <a:avLst/>
          </a:prstGeom>
        </p:spPr>
      </p:pic>
    </p:spTree>
    <p:extLst>
      <p:ext uri="{BB962C8B-B14F-4D97-AF65-F5344CB8AC3E}">
        <p14:creationId xmlns:p14="http://schemas.microsoft.com/office/powerpoint/2010/main" val="235019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17A84BB-1E3E-DC01-67D2-FF3130660B20}"/>
              </a:ext>
            </a:extLst>
          </p:cNvPr>
          <p:cNvGrpSpPr/>
          <p:nvPr/>
        </p:nvGrpSpPr>
        <p:grpSpPr>
          <a:xfrm>
            <a:off x="928432" y="1423424"/>
            <a:ext cx="3072067" cy="55157"/>
            <a:chOff x="928433" y="1423424"/>
            <a:chExt cx="2435606" cy="46283"/>
          </a:xfrm>
        </p:grpSpPr>
        <p:grpSp>
          <p:nvGrpSpPr>
            <p:cNvPr id="2" name="Group 1">
              <a:extLst>
                <a:ext uri="{FF2B5EF4-FFF2-40B4-BE49-F238E27FC236}">
                  <a16:creationId xmlns:a16="http://schemas.microsoft.com/office/drawing/2014/main" id="{146AE8C5-0603-405E-498C-4490112D0587}"/>
                </a:ext>
              </a:extLst>
            </p:cNvPr>
            <p:cNvGrpSpPr/>
            <p:nvPr/>
          </p:nvGrpSpPr>
          <p:grpSpPr>
            <a:xfrm>
              <a:off x="928433" y="1423988"/>
              <a:ext cx="2210054" cy="45719"/>
              <a:chOff x="928433" y="1423988"/>
              <a:chExt cx="2210054" cy="45719"/>
            </a:xfrm>
          </p:grpSpPr>
          <p:sp>
            <p:nvSpPr>
              <p:cNvPr id="6" name="Rectangle 5">
                <a:extLst>
                  <a:ext uri="{FF2B5EF4-FFF2-40B4-BE49-F238E27FC236}">
                    <a16:creationId xmlns:a16="http://schemas.microsoft.com/office/drawing/2014/main" id="{80FE34AF-F199-E4E2-8408-AFF206340166}"/>
                  </a:ext>
                </a:extLst>
              </p:cNvPr>
              <p:cNvSpPr>
                <a:spLocks/>
              </p:cNvSpPr>
              <p:nvPr/>
            </p:nvSpPr>
            <p:spPr>
              <a:xfrm>
                <a:off x="1420812" y="1423988"/>
                <a:ext cx="1717675" cy="45719"/>
              </a:xfrm>
              <a:prstGeom prst="rect">
                <a:avLst/>
              </a:prstGeom>
              <a:solidFill>
                <a:srgbClr val="00DEB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290113E-093F-6CD2-F6FC-B159DB11210E}"/>
                  </a:ext>
                </a:extLst>
              </p:cNvPr>
              <p:cNvSpPr>
                <a:spLocks/>
              </p:cNvSpPr>
              <p:nvPr/>
            </p:nvSpPr>
            <p:spPr>
              <a:xfrm>
                <a:off x="928433" y="1423988"/>
                <a:ext cx="1717675" cy="45719"/>
              </a:xfrm>
              <a:prstGeom prst="rect">
                <a:avLst/>
              </a:prstGeom>
              <a:solidFill>
                <a:srgbClr val="00DEB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5" name="Rectangle 24">
              <a:extLst>
                <a:ext uri="{FF2B5EF4-FFF2-40B4-BE49-F238E27FC236}">
                  <a16:creationId xmlns:a16="http://schemas.microsoft.com/office/drawing/2014/main" id="{6C571198-AABE-0E67-C7E8-52D5E57DBC38}"/>
                </a:ext>
              </a:extLst>
            </p:cNvPr>
            <p:cNvSpPr>
              <a:spLocks/>
            </p:cNvSpPr>
            <p:nvPr/>
          </p:nvSpPr>
          <p:spPr>
            <a:xfrm>
              <a:off x="1646364" y="1423424"/>
              <a:ext cx="1717675" cy="45719"/>
            </a:xfrm>
            <a:prstGeom prst="rect">
              <a:avLst/>
            </a:prstGeom>
            <a:solidFill>
              <a:srgbClr val="00DEB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19D3AF1D-2744-5660-5C8E-6FE0A76B0682}"/>
              </a:ext>
            </a:extLst>
          </p:cNvPr>
          <p:cNvGrpSpPr>
            <a:grpSpLocks noGrp="1" noUngrp="1" noRot="1" noMove="1" noResize="1"/>
          </p:cNvGrpSpPr>
          <p:nvPr/>
        </p:nvGrpSpPr>
        <p:grpSpPr>
          <a:xfrm>
            <a:off x="935039" y="390525"/>
            <a:ext cx="1009118" cy="206059"/>
            <a:chOff x="935038" y="96470"/>
            <a:chExt cx="1692987" cy="345703"/>
          </a:xfrm>
        </p:grpSpPr>
        <p:sp>
          <p:nvSpPr>
            <p:cNvPr id="15" name="Freeform: Shape 14">
              <a:extLst>
                <a:ext uri="{FF2B5EF4-FFF2-40B4-BE49-F238E27FC236}">
                  <a16:creationId xmlns:a16="http://schemas.microsoft.com/office/drawing/2014/main" id="{FEB374B8-3A2E-C82E-FBEA-C1B61FC477ED}"/>
                </a:ext>
              </a:extLst>
            </p:cNvPr>
            <p:cNvSpPr>
              <a:spLocks noGrp="1" noRot="1" noMove="1" noResize="1" noEditPoints="1" noAdjustHandles="1" noChangeArrowheads="1" noChangeShapeType="1"/>
            </p:cNvSpPr>
            <p:nvPr/>
          </p:nvSpPr>
          <p:spPr>
            <a:xfrm>
              <a:off x="2415079" y="96470"/>
              <a:ext cx="212946" cy="215400"/>
            </a:xfrm>
            <a:custGeom>
              <a:avLst/>
              <a:gdLst>
                <a:gd name="connsiteX0" fmla="*/ 157395 w 212946"/>
                <a:gd name="connsiteY0" fmla="*/ 190137 h 215400"/>
                <a:gd name="connsiteX1" fmla="*/ 186493 w 212946"/>
                <a:gd name="connsiteY1" fmla="*/ 190137 h 215400"/>
                <a:gd name="connsiteX2" fmla="*/ 186493 w 212946"/>
                <a:gd name="connsiteY2" fmla="*/ 101052 h 215400"/>
                <a:gd name="connsiteX3" fmla="*/ 107134 w 212946"/>
                <a:gd name="connsiteY3" fmla="*/ 33241 h 215400"/>
                <a:gd name="connsiteX4" fmla="*/ 27776 w 212946"/>
                <a:gd name="connsiteY4" fmla="*/ 101052 h 215400"/>
                <a:gd name="connsiteX5" fmla="*/ 27776 w 212946"/>
                <a:gd name="connsiteY5" fmla="*/ 190137 h 215400"/>
                <a:gd name="connsiteX6" fmla="*/ 56874 w 212946"/>
                <a:gd name="connsiteY6" fmla="*/ 190137 h 215400"/>
                <a:gd name="connsiteX7" fmla="*/ 108457 w 212946"/>
                <a:gd name="connsiteY7" fmla="*/ 146259 h 215400"/>
                <a:gd name="connsiteX8" fmla="*/ 157395 w 212946"/>
                <a:gd name="connsiteY8" fmla="*/ 190137 h 215400"/>
                <a:gd name="connsiteX9" fmla="*/ 190461 w 212946"/>
                <a:gd name="connsiteY9" fmla="*/ 215400 h 215400"/>
                <a:gd name="connsiteX10" fmla="*/ 148136 w 212946"/>
                <a:gd name="connsiteY10" fmla="*/ 215400 h 215400"/>
                <a:gd name="connsiteX11" fmla="*/ 107134 w 212946"/>
                <a:gd name="connsiteY11" fmla="*/ 179500 h 215400"/>
                <a:gd name="connsiteX12" fmla="*/ 64810 w 212946"/>
                <a:gd name="connsiteY12" fmla="*/ 215400 h 215400"/>
                <a:gd name="connsiteX13" fmla="*/ 22485 w 212946"/>
                <a:gd name="connsiteY13" fmla="*/ 215400 h 215400"/>
                <a:gd name="connsiteX14" fmla="*/ 6613 w 212946"/>
                <a:gd name="connsiteY14" fmla="*/ 208752 h 215400"/>
                <a:gd name="connsiteX15" fmla="*/ 0 w 212946"/>
                <a:gd name="connsiteY15" fmla="*/ 192796 h 215400"/>
                <a:gd name="connsiteX16" fmla="*/ 0 w 212946"/>
                <a:gd name="connsiteY16" fmla="*/ 98393 h 215400"/>
                <a:gd name="connsiteX17" fmla="*/ 6613 w 212946"/>
                <a:gd name="connsiteY17" fmla="*/ 82437 h 215400"/>
                <a:gd name="connsiteX18" fmla="*/ 7936 w 212946"/>
                <a:gd name="connsiteY18" fmla="*/ 81107 h 215400"/>
                <a:gd name="connsiteX19" fmla="*/ 107134 w 212946"/>
                <a:gd name="connsiteY19" fmla="*/ 0 h 215400"/>
                <a:gd name="connsiteX20" fmla="*/ 206333 w 212946"/>
                <a:gd name="connsiteY20" fmla="*/ 83767 h 215400"/>
                <a:gd name="connsiteX21" fmla="*/ 212946 w 212946"/>
                <a:gd name="connsiteY21" fmla="*/ 99722 h 215400"/>
                <a:gd name="connsiteX22" fmla="*/ 212946 w 212946"/>
                <a:gd name="connsiteY22" fmla="*/ 194126 h 215400"/>
                <a:gd name="connsiteX23" fmla="*/ 206333 w 212946"/>
                <a:gd name="connsiteY23" fmla="*/ 210082 h 215400"/>
                <a:gd name="connsiteX24" fmla="*/ 190461 w 212946"/>
                <a:gd name="connsiteY24" fmla="*/ 215400 h 2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946" h="215400">
                  <a:moveTo>
                    <a:pt x="157395" y="190137"/>
                  </a:moveTo>
                  <a:lnTo>
                    <a:pt x="186493" y="190137"/>
                  </a:lnTo>
                  <a:lnTo>
                    <a:pt x="186493" y="101052"/>
                  </a:lnTo>
                  <a:lnTo>
                    <a:pt x="107134" y="33241"/>
                  </a:lnTo>
                  <a:lnTo>
                    <a:pt x="27776" y="101052"/>
                  </a:lnTo>
                  <a:lnTo>
                    <a:pt x="27776" y="190137"/>
                  </a:lnTo>
                  <a:lnTo>
                    <a:pt x="56874" y="190137"/>
                  </a:lnTo>
                  <a:lnTo>
                    <a:pt x="108457" y="146259"/>
                  </a:lnTo>
                  <a:lnTo>
                    <a:pt x="157395" y="190137"/>
                  </a:lnTo>
                  <a:close/>
                  <a:moveTo>
                    <a:pt x="190461" y="215400"/>
                  </a:moveTo>
                  <a:lnTo>
                    <a:pt x="148136" y="215400"/>
                  </a:lnTo>
                  <a:lnTo>
                    <a:pt x="107134" y="179500"/>
                  </a:lnTo>
                  <a:lnTo>
                    <a:pt x="64810" y="215400"/>
                  </a:lnTo>
                  <a:lnTo>
                    <a:pt x="22485" y="215400"/>
                  </a:lnTo>
                  <a:cubicBezTo>
                    <a:pt x="17194" y="215400"/>
                    <a:pt x="10581" y="212741"/>
                    <a:pt x="6613" y="208752"/>
                  </a:cubicBezTo>
                  <a:cubicBezTo>
                    <a:pt x="2645" y="204763"/>
                    <a:pt x="0" y="199445"/>
                    <a:pt x="0" y="192796"/>
                  </a:cubicBezTo>
                  <a:lnTo>
                    <a:pt x="0" y="98393"/>
                  </a:lnTo>
                  <a:cubicBezTo>
                    <a:pt x="0" y="93074"/>
                    <a:pt x="2645" y="86426"/>
                    <a:pt x="6613" y="82437"/>
                  </a:cubicBezTo>
                  <a:lnTo>
                    <a:pt x="7936" y="81107"/>
                  </a:lnTo>
                  <a:lnTo>
                    <a:pt x="107134" y="0"/>
                  </a:lnTo>
                  <a:lnTo>
                    <a:pt x="206333" y="83767"/>
                  </a:lnTo>
                  <a:cubicBezTo>
                    <a:pt x="210301" y="87756"/>
                    <a:pt x="212946" y="93074"/>
                    <a:pt x="212946" y="99722"/>
                  </a:cubicBezTo>
                  <a:lnTo>
                    <a:pt x="212946" y="194126"/>
                  </a:lnTo>
                  <a:cubicBezTo>
                    <a:pt x="212946" y="199445"/>
                    <a:pt x="210301" y="206093"/>
                    <a:pt x="206333" y="210082"/>
                  </a:cubicBezTo>
                  <a:cubicBezTo>
                    <a:pt x="201042" y="214071"/>
                    <a:pt x="195752" y="215400"/>
                    <a:pt x="190461" y="215400"/>
                  </a:cubicBezTo>
                </a:path>
              </a:pathLst>
            </a:custGeom>
            <a:solidFill>
              <a:srgbClr val="00DEB6"/>
            </a:solidFill>
            <a:ln w="1317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CF03D9D-6F70-EE95-2A86-22CE405CA141}"/>
                </a:ext>
              </a:extLst>
            </p:cNvPr>
            <p:cNvSpPr>
              <a:spLocks noGrp="1" noRot="1" noMove="1" noResize="1" noEditPoints="1" noAdjustHandles="1" noChangeArrowheads="1" noChangeShapeType="1"/>
            </p:cNvSpPr>
            <p:nvPr/>
          </p:nvSpPr>
          <p:spPr>
            <a:xfrm>
              <a:off x="935038" y="158962"/>
              <a:ext cx="1429781" cy="283211"/>
            </a:xfrm>
            <a:custGeom>
              <a:avLst/>
              <a:gdLst>
                <a:gd name="connsiteX0" fmla="*/ 863688 w 1429781"/>
                <a:gd name="connsiteY0" fmla="*/ 61163 h 283211"/>
                <a:gd name="connsiteX1" fmla="*/ 834590 w 1429781"/>
                <a:gd name="connsiteY1" fmla="*/ 66482 h 283211"/>
                <a:gd name="connsiteX2" fmla="*/ 810783 w 1429781"/>
                <a:gd name="connsiteY2" fmla="*/ 82437 h 283211"/>
                <a:gd name="connsiteX3" fmla="*/ 804169 w 1429781"/>
                <a:gd name="connsiteY3" fmla="*/ 75789 h 283211"/>
                <a:gd name="connsiteX4" fmla="*/ 794911 w 1429781"/>
                <a:gd name="connsiteY4" fmla="*/ 69141 h 283211"/>
                <a:gd name="connsiteX5" fmla="*/ 781684 w 1429781"/>
                <a:gd name="connsiteY5" fmla="*/ 63822 h 283211"/>
                <a:gd name="connsiteX6" fmla="*/ 764490 w 1429781"/>
                <a:gd name="connsiteY6" fmla="*/ 62493 h 283211"/>
                <a:gd name="connsiteX7" fmla="*/ 738037 w 1429781"/>
                <a:gd name="connsiteY7" fmla="*/ 67811 h 283211"/>
                <a:gd name="connsiteX8" fmla="*/ 719520 w 1429781"/>
                <a:gd name="connsiteY8" fmla="*/ 82437 h 283211"/>
                <a:gd name="connsiteX9" fmla="*/ 718197 w 1429781"/>
                <a:gd name="connsiteY9" fmla="*/ 65152 h 283211"/>
                <a:gd name="connsiteX10" fmla="*/ 671905 w 1429781"/>
                <a:gd name="connsiteY10" fmla="*/ 65152 h 283211"/>
                <a:gd name="connsiteX11" fmla="*/ 671905 w 1429781"/>
                <a:gd name="connsiteY11" fmla="*/ 216730 h 283211"/>
                <a:gd name="connsiteX12" fmla="*/ 719520 w 1429781"/>
                <a:gd name="connsiteY12" fmla="*/ 216730 h 283211"/>
                <a:gd name="connsiteX13" fmla="*/ 719520 w 1429781"/>
                <a:gd name="connsiteY13" fmla="*/ 135622 h 283211"/>
                <a:gd name="connsiteX14" fmla="*/ 727456 w 1429781"/>
                <a:gd name="connsiteY14" fmla="*/ 111689 h 283211"/>
                <a:gd name="connsiteX15" fmla="*/ 749941 w 1429781"/>
                <a:gd name="connsiteY15" fmla="*/ 102382 h 283211"/>
                <a:gd name="connsiteX16" fmla="*/ 768458 w 1429781"/>
                <a:gd name="connsiteY16" fmla="*/ 110359 h 283211"/>
                <a:gd name="connsiteX17" fmla="*/ 775071 w 1429781"/>
                <a:gd name="connsiteY17" fmla="*/ 131633 h 283211"/>
                <a:gd name="connsiteX18" fmla="*/ 775071 w 1429781"/>
                <a:gd name="connsiteY18" fmla="*/ 218059 h 283211"/>
                <a:gd name="connsiteX19" fmla="*/ 821364 w 1429781"/>
                <a:gd name="connsiteY19" fmla="*/ 218059 h 283211"/>
                <a:gd name="connsiteX20" fmla="*/ 821364 w 1429781"/>
                <a:gd name="connsiteY20" fmla="*/ 136952 h 283211"/>
                <a:gd name="connsiteX21" fmla="*/ 829300 w 1429781"/>
                <a:gd name="connsiteY21" fmla="*/ 113019 h 283211"/>
                <a:gd name="connsiteX22" fmla="*/ 851785 w 1429781"/>
                <a:gd name="connsiteY22" fmla="*/ 103711 h 283211"/>
                <a:gd name="connsiteX23" fmla="*/ 870302 w 1429781"/>
                <a:gd name="connsiteY23" fmla="*/ 111689 h 283211"/>
                <a:gd name="connsiteX24" fmla="*/ 876915 w 1429781"/>
                <a:gd name="connsiteY24" fmla="*/ 132963 h 283211"/>
                <a:gd name="connsiteX25" fmla="*/ 876915 w 1429781"/>
                <a:gd name="connsiteY25" fmla="*/ 219389 h 283211"/>
                <a:gd name="connsiteX26" fmla="*/ 924530 w 1429781"/>
                <a:gd name="connsiteY26" fmla="*/ 219389 h 283211"/>
                <a:gd name="connsiteX27" fmla="*/ 924530 w 1429781"/>
                <a:gd name="connsiteY27" fmla="*/ 126315 h 283211"/>
                <a:gd name="connsiteX28" fmla="*/ 908658 w 1429781"/>
                <a:gd name="connsiteY28" fmla="*/ 81107 h 283211"/>
                <a:gd name="connsiteX29" fmla="*/ 863688 w 1429781"/>
                <a:gd name="connsiteY29" fmla="*/ 61163 h 283211"/>
                <a:gd name="connsiteX30" fmla="*/ 1059440 w 1429781"/>
                <a:gd name="connsiteY30" fmla="*/ 154237 h 283211"/>
                <a:gd name="connsiteX31" fmla="*/ 1052827 w 1429781"/>
                <a:gd name="connsiteY31" fmla="*/ 167533 h 283211"/>
                <a:gd name="connsiteX32" fmla="*/ 1040923 w 1429781"/>
                <a:gd name="connsiteY32" fmla="*/ 176841 h 283211"/>
                <a:gd name="connsiteX33" fmla="*/ 1025051 w 1429781"/>
                <a:gd name="connsiteY33" fmla="*/ 180830 h 283211"/>
                <a:gd name="connsiteX34" fmla="*/ 1009180 w 1429781"/>
                <a:gd name="connsiteY34" fmla="*/ 176841 h 283211"/>
                <a:gd name="connsiteX35" fmla="*/ 997276 w 1429781"/>
                <a:gd name="connsiteY35" fmla="*/ 167533 h 283211"/>
                <a:gd name="connsiteX36" fmla="*/ 990663 w 1429781"/>
                <a:gd name="connsiteY36" fmla="*/ 154237 h 283211"/>
                <a:gd name="connsiteX37" fmla="*/ 988017 w 1429781"/>
                <a:gd name="connsiteY37" fmla="*/ 139611 h 283211"/>
                <a:gd name="connsiteX38" fmla="*/ 990663 w 1429781"/>
                <a:gd name="connsiteY38" fmla="*/ 124985 h 283211"/>
                <a:gd name="connsiteX39" fmla="*/ 997276 w 1429781"/>
                <a:gd name="connsiteY39" fmla="*/ 111689 h 283211"/>
                <a:gd name="connsiteX40" fmla="*/ 1009180 w 1429781"/>
                <a:gd name="connsiteY40" fmla="*/ 102382 h 283211"/>
                <a:gd name="connsiteX41" fmla="*/ 1025051 w 1429781"/>
                <a:gd name="connsiteY41" fmla="*/ 98393 h 283211"/>
                <a:gd name="connsiteX42" fmla="*/ 1040923 w 1429781"/>
                <a:gd name="connsiteY42" fmla="*/ 102382 h 283211"/>
                <a:gd name="connsiteX43" fmla="*/ 1052827 w 1429781"/>
                <a:gd name="connsiteY43" fmla="*/ 111689 h 283211"/>
                <a:gd name="connsiteX44" fmla="*/ 1059440 w 1429781"/>
                <a:gd name="connsiteY44" fmla="*/ 124985 h 283211"/>
                <a:gd name="connsiteX45" fmla="*/ 1062086 w 1429781"/>
                <a:gd name="connsiteY45" fmla="*/ 139611 h 283211"/>
                <a:gd name="connsiteX46" fmla="*/ 1059440 w 1429781"/>
                <a:gd name="connsiteY46" fmla="*/ 154237 h 283211"/>
                <a:gd name="connsiteX47" fmla="*/ 1084571 w 1429781"/>
                <a:gd name="connsiteY47" fmla="*/ 82437 h 283211"/>
                <a:gd name="connsiteX48" fmla="*/ 1058118 w 1429781"/>
                <a:gd name="connsiteY48" fmla="*/ 65152 h 283211"/>
                <a:gd name="connsiteX49" fmla="*/ 1023729 w 1429781"/>
                <a:gd name="connsiteY49" fmla="*/ 58504 h 283211"/>
                <a:gd name="connsiteX50" fmla="*/ 989340 w 1429781"/>
                <a:gd name="connsiteY50" fmla="*/ 65152 h 283211"/>
                <a:gd name="connsiteX51" fmla="*/ 962887 w 1429781"/>
                <a:gd name="connsiteY51" fmla="*/ 82437 h 283211"/>
                <a:gd name="connsiteX52" fmla="*/ 945693 w 1429781"/>
                <a:gd name="connsiteY52" fmla="*/ 107700 h 283211"/>
                <a:gd name="connsiteX53" fmla="*/ 939079 w 1429781"/>
                <a:gd name="connsiteY53" fmla="*/ 139611 h 283211"/>
                <a:gd name="connsiteX54" fmla="*/ 945693 w 1429781"/>
                <a:gd name="connsiteY54" fmla="*/ 171522 h 283211"/>
                <a:gd name="connsiteX55" fmla="*/ 962887 w 1429781"/>
                <a:gd name="connsiteY55" fmla="*/ 196785 h 283211"/>
                <a:gd name="connsiteX56" fmla="*/ 989340 w 1429781"/>
                <a:gd name="connsiteY56" fmla="*/ 214071 h 283211"/>
                <a:gd name="connsiteX57" fmla="*/ 1023729 w 1429781"/>
                <a:gd name="connsiteY57" fmla="*/ 220719 h 283211"/>
                <a:gd name="connsiteX58" fmla="*/ 1058118 w 1429781"/>
                <a:gd name="connsiteY58" fmla="*/ 214071 h 283211"/>
                <a:gd name="connsiteX59" fmla="*/ 1084571 w 1429781"/>
                <a:gd name="connsiteY59" fmla="*/ 196785 h 283211"/>
                <a:gd name="connsiteX60" fmla="*/ 1101765 w 1429781"/>
                <a:gd name="connsiteY60" fmla="*/ 171522 h 283211"/>
                <a:gd name="connsiteX61" fmla="*/ 1108378 w 1429781"/>
                <a:gd name="connsiteY61" fmla="*/ 139611 h 283211"/>
                <a:gd name="connsiteX62" fmla="*/ 1101765 w 1429781"/>
                <a:gd name="connsiteY62" fmla="*/ 107700 h 283211"/>
                <a:gd name="connsiteX63" fmla="*/ 1084571 w 1429781"/>
                <a:gd name="connsiteY63" fmla="*/ 82437 h 283211"/>
                <a:gd name="connsiteX64" fmla="*/ 1227416 w 1429781"/>
                <a:gd name="connsiteY64" fmla="*/ 63822 h 283211"/>
                <a:gd name="connsiteX65" fmla="*/ 1191705 w 1429781"/>
                <a:gd name="connsiteY65" fmla="*/ 163545 h 283211"/>
                <a:gd name="connsiteX66" fmla="*/ 1154671 w 1429781"/>
                <a:gd name="connsiteY66" fmla="*/ 63822 h 283211"/>
                <a:gd name="connsiteX67" fmla="*/ 1101765 w 1429781"/>
                <a:gd name="connsiteY67" fmla="*/ 63822 h 283211"/>
                <a:gd name="connsiteX68" fmla="*/ 1167897 w 1429781"/>
                <a:gd name="connsiteY68" fmla="*/ 215400 h 283211"/>
                <a:gd name="connsiteX69" fmla="*/ 1212867 w 1429781"/>
                <a:gd name="connsiteY69" fmla="*/ 215400 h 283211"/>
                <a:gd name="connsiteX70" fmla="*/ 1280322 w 1429781"/>
                <a:gd name="connsiteY70" fmla="*/ 63822 h 283211"/>
                <a:gd name="connsiteX71" fmla="*/ 1227416 w 1429781"/>
                <a:gd name="connsiteY71" fmla="*/ 63822 h 283211"/>
                <a:gd name="connsiteX72" fmla="*/ 1318679 w 1429781"/>
                <a:gd name="connsiteY72" fmla="*/ 123656 h 283211"/>
                <a:gd name="connsiteX73" fmla="*/ 1321324 w 1429781"/>
                <a:gd name="connsiteY73" fmla="*/ 114348 h 283211"/>
                <a:gd name="connsiteX74" fmla="*/ 1327938 w 1429781"/>
                <a:gd name="connsiteY74" fmla="*/ 105041 h 283211"/>
                <a:gd name="connsiteX75" fmla="*/ 1338519 w 1429781"/>
                <a:gd name="connsiteY75" fmla="*/ 98393 h 283211"/>
                <a:gd name="connsiteX76" fmla="*/ 1353068 w 1429781"/>
                <a:gd name="connsiteY76" fmla="*/ 95733 h 283211"/>
                <a:gd name="connsiteX77" fmla="*/ 1367617 w 1429781"/>
                <a:gd name="connsiteY77" fmla="*/ 98393 h 283211"/>
                <a:gd name="connsiteX78" fmla="*/ 1378198 w 1429781"/>
                <a:gd name="connsiteY78" fmla="*/ 105041 h 283211"/>
                <a:gd name="connsiteX79" fmla="*/ 1384811 w 1429781"/>
                <a:gd name="connsiteY79" fmla="*/ 114348 h 283211"/>
                <a:gd name="connsiteX80" fmla="*/ 1387457 w 1429781"/>
                <a:gd name="connsiteY80" fmla="*/ 123656 h 283211"/>
                <a:gd name="connsiteX81" fmla="*/ 1318679 w 1429781"/>
                <a:gd name="connsiteY81" fmla="*/ 123656 h 283211"/>
                <a:gd name="connsiteX82" fmla="*/ 1429781 w 1429781"/>
                <a:gd name="connsiteY82" fmla="*/ 144930 h 283211"/>
                <a:gd name="connsiteX83" fmla="*/ 1424491 w 1429781"/>
                <a:gd name="connsiteY83" fmla="*/ 110359 h 283211"/>
                <a:gd name="connsiteX84" fmla="*/ 1409942 w 1429781"/>
                <a:gd name="connsiteY84" fmla="*/ 82437 h 283211"/>
                <a:gd name="connsiteX85" fmla="*/ 1386134 w 1429781"/>
                <a:gd name="connsiteY85" fmla="*/ 65152 h 283211"/>
                <a:gd name="connsiteX86" fmla="*/ 1353068 w 1429781"/>
                <a:gd name="connsiteY86" fmla="*/ 58504 h 283211"/>
                <a:gd name="connsiteX87" fmla="*/ 1318679 w 1429781"/>
                <a:gd name="connsiteY87" fmla="*/ 65152 h 283211"/>
                <a:gd name="connsiteX88" fmla="*/ 1293549 w 1429781"/>
                <a:gd name="connsiteY88" fmla="*/ 82437 h 283211"/>
                <a:gd name="connsiteX89" fmla="*/ 1277677 w 1429781"/>
                <a:gd name="connsiteY89" fmla="*/ 107700 h 283211"/>
                <a:gd name="connsiteX90" fmla="*/ 1272386 w 1429781"/>
                <a:gd name="connsiteY90" fmla="*/ 138282 h 283211"/>
                <a:gd name="connsiteX91" fmla="*/ 1277677 w 1429781"/>
                <a:gd name="connsiteY91" fmla="*/ 171522 h 283211"/>
                <a:gd name="connsiteX92" fmla="*/ 1294871 w 1429781"/>
                <a:gd name="connsiteY92" fmla="*/ 196785 h 283211"/>
                <a:gd name="connsiteX93" fmla="*/ 1321324 w 1429781"/>
                <a:gd name="connsiteY93" fmla="*/ 212741 h 283211"/>
                <a:gd name="connsiteX94" fmla="*/ 1357036 w 1429781"/>
                <a:gd name="connsiteY94" fmla="*/ 218059 h 283211"/>
                <a:gd name="connsiteX95" fmla="*/ 1383489 w 1429781"/>
                <a:gd name="connsiteY95" fmla="*/ 215400 h 283211"/>
                <a:gd name="connsiteX96" fmla="*/ 1403328 w 1429781"/>
                <a:gd name="connsiteY96" fmla="*/ 208752 h 283211"/>
                <a:gd name="connsiteX97" fmla="*/ 1416555 w 1429781"/>
                <a:gd name="connsiteY97" fmla="*/ 202104 h 283211"/>
                <a:gd name="connsiteX98" fmla="*/ 1424491 w 1429781"/>
                <a:gd name="connsiteY98" fmla="*/ 196785 h 283211"/>
                <a:gd name="connsiteX99" fmla="*/ 1404651 w 1429781"/>
                <a:gd name="connsiteY99" fmla="*/ 167533 h 283211"/>
                <a:gd name="connsiteX100" fmla="*/ 1387457 w 1429781"/>
                <a:gd name="connsiteY100" fmla="*/ 176841 h 283211"/>
                <a:gd name="connsiteX101" fmla="*/ 1357036 w 1429781"/>
                <a:gd name="connsiteY101" fmla="*/ 182159 h 283211"/>
                <a:gd name="connsiteX102" fmla="*/ 1326615 w 1429781"/>
                <a:gd name="connsiteY102" fmla="*/ 172852 h 283211"/>
                <a:gd name="connsiteX103" fmla="*/ 1316034 w 1429781"/>
                <a:gd name="connsiteY103" fmla="*/ 151578 h 283211"/>
                <a:gd name="connsiteX104" fmla="*/ 1427136 w 1429781"/>
                <a:gd name="connsiteY104" fmla="*/ 151578 h 283211"/>
                <a:gd name="connsiteX105" fmla="*/ 1427136 w 1429781"/>
                <a:gd name="connsiteY105" fmla="*/ 144930 h 283211"/>
                <a:gd name="connsiteX106" fmla="*/ 633548 w 1429781"/>
                <a:gd name="connsiteY106" fmla="*/ 180830 h 283211"/>
                <a:gd name="connsiteX107" fmla="*/ 620321 w 1429781"/>
                <a:gd name="connsiteY107" fmla="*/ 183489 h 283211"/>
                <a:gd name="connsiteX108" fmla="*/ 605772 w 1429781"/>
                <a:gd name="connsiteY108" fmla="*/ 178171 h 283211"/>
                <a:gd name="connsiteX109" fmla="*/ 601804 w 1429781"/>
                <a:gd name="connsiteY109" fmla="*/ 160885 h 283211"/>
                <a:gd name="connsiteX110" fmla="*/ 601804 w 1429781"/>
                <a:gd name="connsiteY110" fmla="*/ 101052 h 283211"/>
                <a:gd name="connsiteX111" fmla="*/ 641484 w 1429781"/>
                <a:gd name="connsiteY111" fmla="*/ 101052 h 283211"/>
                <a:gd name="connsiteX112" fmla="*/ 641484 w 1429781"/>
                <a:gd name="connsiteY112" fmla="*/ 63822 h 283211"/>
                <a:gd name="connsiteX113" fmla="*/ 601804 w 1429781"/>
                <a:gd name="connsiteY113" fmla="*/ 63822 h 283211"/>
                <a:gd name="connsiteX114" fmla="*/ 601804 w 1429781"/>
                <a:gd name="connsiteY114" fmla="*/ 18615 h 283211"/>
                <a:gd name="connsiteX115" fmla="*/ 555512 w 1429781"/>
                <a:gd name="connsiteY115" fmla="*/ 18615 h 283211"/>
                <a:gd name="connsiteX116" fmla="*/ 555512 w 1429781"/>
                <a:gd name="connsiteY116" fmla="*/ 63822 h 283211"/>
                <a:gd name="connsiteX117" fmla="*/ 530381 w 1429781"/>
                <a:gd name="connsiteY117" fmla="*/ 63822 h 283211"/>
                <a:gd name="connsiteX118" fmla="*/ 530381 w 1429781"/>
                <a:gd name="connsiteY118" fmla="*/ 99722 h 283211"/>
                <a:gd name="connsiteX119" fmla="*/ 555512 w 1429781"/>
                <a:gd name="connsiteY119" fmla="*/ 99722 h 283211"/>
                <a:gd name="connsiteX120" fmla="*/ 555512 w 1429781"/>
                <a:gd name="connsiteY120" fmla="*/ 156896 h 283211"/>
                <a:gd name="connsiteX121" fmla="*/ 558157 w 1429781"/>
                <a:gd name="connsiteY121" fmla="*/ 182159 h 283211"/>
                <a:gd name="connsiteX122" fmla="*/ 568738 w 1429781"/>
                <a:gd name="connsiteY122" fmla="*/ 202104 h 283211"/>
                <a:gd name="connsiteX123" fmla="*/ 587255 w 1429781"/>
                <a:gd name="connsiteY123" fmla="*/ 215400 h 283211"/>
                <a:gd name="connsiteX124" fmla="*/ 615031 w 1429781"/>
                <a:gd name="connsiteY124" fmla="*/ 220719 h 283211"/>
                <a:gd name="connsiteX125" fmla="*/ 660001 w 1429781"/>
                <a:gd name="connsiteY125" fmla="*/ 206093 h 283211"/>
                <a:gd name="connsiteX126" fmla="*/ 645452 w 1429781"/>
                <a:gd name="connsiteY126" fmla="*/ 174182 h 283211"/>
                <a:gd name="connsiteX127" fmla="*/ 633548 w 1429781"/>
                <a:gd name="connsiteY127" fmla="*/ 180830 h 283211"/>
                <a:gd name="connsiteX128" fmla="*/ 91263 w 1429781"/>
                <a:gd name="connsiteY128" fmla="*/ 61163 h 283211"/>
                <a:gd name="connsiteX129" fmla="*/ 64810 w 1429781"/>
                <a:gd name="connsiteY129" fmla="*/ 67811 h 283211"/>
                <a:gd name="connsiteX130" fmla="*/ 48938 w 1429781"/>
                <a:gd name="connsiteY130" fmla="*/ 82437 h 283211"/>
                <a:gd name="connsiteX131" fmla="*/ 46293 w 1429781"/>
                <a:gd name="connsiteY131" fmla="*/ 63822 h 283211"/>
                <a:gd name="connsiteX132" fmla="*/ 0 w 1429781"/>
                <a:gd name="connsiteY132" fmla="*/ 63822 h 283211"/>
                <a:gd name="connsiteX133" fmla="*/ 0 w 1429781"/>
                <a:gd name="connsiteY133" fmla="*/ 215400 h 283211"/>
                <a:gd name="connsiteX134" fmla="*/ 47615 w 1429781"/>
                <a:gd name="connsiteY134" fmla="*/ 215400 h 283211"/>
                <a:gd name="connsiteX135" fmla="*/ 47615 w 1429781"/>
                <a:gd name="connsiteY135" fmla="*/ 140941 h 283211"/>
                <a:gd name="connsiteX136" fmla="*/ 58196 w 1429781"/>
                <a:gd name="connsiteY136" fmla="*/ 113019 h 283211"/>
                <a:gd name="connsiteX137" fmla="*/ 85972 w 1429781"/>
                <a:gd name="connsiteY137" fmla="*/ 103711 h 283211"/>
                <a:gd name="connsiteX138" fmla="*/ 100521 w 1429781"/>
                <a:gd name="connsiteY138" fmla="*/ 105041 h 283211"/>
                <a:gd name="connsiteX139" fmla="*/ 108457 w 1429781"/>
                <a:gd name="connsiteY139" fmla="*/ 63822 h 283211"/>
                <a:gd name="connsiteX140" fmla="*/ 101844 w 1429781"/>
                <a:gd name="connsiteY140" fmla="*/ 62493 h 283211"/>
                <a:gd name="connsiteX141" fmla="*/ 91263 w 1429781"/>
                <a:gd name="connsiteY141" fmla="*/ 61163 h 283211"/>
                <a:gd name="connsiteX142" fmla="*/ 120361 w 1429781"/>
                <a:gd name="connsiteY142" fmla="*/ 215400 h 283211"/>
                <a:gd name="connsiteX143" fmla="*/ 167976 w 1429781"/>
                <a:gd name="connsiteY143" fmla="*/ 215400 h 283211"/>
                <a:gd name="connsiteX144" fmla="*/ 167976 w 1429781"/>
                <a:gd name="connsiteY144" fmla="*/ 63822 h 283211"/>
                <a:gd name="connsiteX145" fmla="*/ 120361 w 1429781"/>
                <a:gd name="connsiteY145" fmla="*/ 63822 h 283211"/>
                <a:gd name="connsiteX146" fmla="*/ 120361 w 1429781"/>
                <a:gd name="connsiteY146" fmla="*/ 215400 h 283211"/>
                <a:gd name="connsiteX147" fmla="*/ 296273 w 1429781"/>
                <a:gd name="connsiteY147" fmla="*/ 147589 h 283211"/>
                <a:gd name="connsiteX148" fmla="*/ 288337 w 1429781"/>
                <a:gd name="connsiteY148" fmla="*/ 168863 h 283211"/>
                <a:gd name="connsiteX149" fmla="*/ 265852 w 1429781"/>
                <a:gd name="connsiteY149" fmla="*/ 175511 h 283211"/>
                <a:gd name="connsiteX150" fmla="*/ 242044 w 1429781"/>
                <a:gd name="connsiteY150" fmla="*/ 166204 h 283211"/>
                <a:gd name="connsiteX151" fmla="*/ 234109 w 1429781"/>
                <a:gd name="connsiteY151" fmla="*/ 139611 h 283211"/>
                <a:gd name="connsiteX152" fmla="*/ 236754 w 1429781"/>
                <a:gd name="connsiteY152" fmla="*/ 123656 h 283211"/>
                <a:gd name="connsiteX153" fmla="*/ 244690 w 1429781"/>
                <a:gd name="connsiteY153" fmla="*/ 110359 h 283211"/>
                <a:gd name="connsiteX154" fmla="*/ 257916 w 1429781"/>
                <a:gd name="connsiteY154" fmla="*/ 101052 h 283211"/>
                <a:gd name="connsiteX155" fmla="*/ 276433 w 1429781"/>
                <a:gd name="connsiteY155" fmla="*/ 97063 h 283211"/>
                <a:gd name="connsiteX156" fmla="*/ 288337 w 1429781"/>
                <a:gd name="connsiteY156" fmla="*/ 98393 h 283211"/>
                <a:gd name="connsiteX157" fmla="*/ 297596 w 1429781"/>
                <a:gd name="connsiteY157" fmla="*/ 101052 h 283211"/>
                <a:gd name="connsiteX158" fmla="*/ 297596 w 1429781"/>
                <a:gd name="connsiteY158" fmla="*/ 147589 h 283211"/>
                <a:gd name="connsiteX159" fmla="*/ 275111 w 1429781"/>
                <a:gd name="connsiteY159" fmla="*/ 61163 h 283211"/>
                <a:gd name="connsiteX160" fmla="*/ 238076 w 1429781"/>
                <a:gd name="connsiteY160" fmla="*/ 66482 h 283211"/>
                <a:gd name="connsiteX161" fmla="*/ 210301 w 1429781"/>
                <a:gd name="connsiteY161" fmla="*/ 82437 h 283211"/>
                <a:gd name="connsiteX162" fmla="*/ 191784 w 1429781"/>
                <a:gd name="connsiteY162" fmla="*/ 107700 h 283211"/>
                <a:gd name="connsiteX163" fmla="*/ 185171 w 1429781"/>
                <a:gd name="connsiteY163" fmla="*/ 140941 h 283211"/>
                <a:gd name="connsiteX164" fmla="*/ 190461 w 1429781"/>
                <a:gd name="connsiteY164" fmla="*/ 170193 h 283211"/>
                <a:gd name="connsiteX165" fmla="*/ 203688 w 1429781"/>
                <a:gd name="connsiteY165" fmla="*/ 192796 h 283211"/>
                <a:gd name="connsiteX166" fmla="*/ 226173 w 1429781"/>
                <a:gd name="connsiteY166" fmla="*/ 207422 h 283211"/>
                <a:gd name="connsiteX167" fmla="*/ 256593 w 1429781"/>
                <a:gd name="connsiteY167" fmla="*/ 212741 h 283211"/>
                <a:gd name="connsiteX168" fmla="*/ 296273 w 1429781"/>
                <a:gd name="connsiteY168" fmla="*/ 200774 h 283211"/>
                <a:gd name="connsiteX169" fmla="*/ 296273 w 1429781"/>
                <a:gd name="connsiteY169" fmla="*/ 211411 h 283211"/>
                <a:gd name="connsiteX170" fmla="*/ 287014 w 1429781"/>
                <a:gd name="connsiteY170" fmla="*/ 236674 h 283211"/>
                <a:gd name="connsiteX171" fmla="*/ 261884 w 1429781"/>
                <a:gd name="connsiteY171" fmla="*/ 244652 h 283211"/>
                <a:gd name="connsiteX172" fmla="*/ 239399 w 1429781"/>
                <a:gd name="connsiteY172" fmla="*/ 241993 h 283211"/>
                <a:gd name="connsiteX173" fmla="*/ 219559 w 1429781"/>
                <a:gd name="connsiteY173" fmla="*/ 234015 h 283211"/>
                <a:gd name="connsiteX174" fmla="*/ 198397 w 1429781"/>
                <a:gd name="connsiteY174" fmla="*/ 267256 h 283211"/>
                <a:gd name="connsiteX175" fmla="*/ 227495 w 1429781"/>
                <a:gd name="connsiteY175" fmla="*/ 279222 h 283211"/>
                <a:gd name="connsiteX176" fmla="*/ 264529 w 1429781"/>
                <a:gd name="connsiteY176" fmla="*/ 283211 h 283211"/>
                <a:gd name="connsiteX177" fmla="*/ 322726 w 1429781"/>
                <a:gd name="connsiteY177" fmla="*/ 265926 h 283211"/>
                <a:gd name="connsiteX178" fmla="*/ 343888 w 1429781"/>
                <a:gd name="connsiteY178" fmla="*/ 210082 h 283211"/>
                <a:gd name="connsiteX179" fmla="*/ 343888 w 1429781"/>
                <a:gd name="connsiteY179" fmla="*/ 71800 h 283211"/>
                <a:gd name="connsiteX180" fmla="*/ 312145 w 1429781"/>
                <a:gd name="connsiteY180" fmla="*/ 63822 h 283211"/>
                <a:gd name="connsiteX181" fmla="*/ 275111 w 1429781"/>
                <a:gd name="connsiteY181" fmla="*/ 61163 h 283211"/>
                <a:gd name="connsiteX182" fmla="*/ 461604 w 1429781"/>
                <a:gd name="connsiteY182" fmla="*/ 61163 h 283211"/>
                <a:gd name="connsiteX183" fmla="*/ 436473 w 1429781"/>
                <a:gd name="connsiteY183" fmla="*/ 66482 h 283211"/>
                <a:gd name="connsiteX184" fmla="*/ 416634 w 1429781"/>
                <a:gd name="connsiteY184" fmla="*/ 79778 h 283211"/>
                <a:gd name="connsiteX185" fmla="*/ 416634 w 1429781"/>
                <a:gd name="connsiteY185" fmla="*/ 0 h 283211"/>
                <a:gd name="connsiteX186" fmla="*/ 369018 w 1429781"/>
                <a:gd name="connsiteY186" fmla="*/ 0 h 283211"/>
                <a:gd name="connsiteX187" fmla="*/ 369018 w 1429781"/>
                <a:gd name="connsiteY187" fmla="*/ 215400 h 283211"/>
                <a:gd name="connsiteX188" fmla="*/ 416634 w 1429781"/>
                <a:gd name="connsiteY188" fmla="*/ 215400 h 283211"/>
                <a:gd name="connsiteX189" fmla="*/ 416634 w 1429781"/>
                <a:gd name="connsiteY189" fmla="*/ 134293 h 283211"/>
                <a:gd name="connsiteX190" fmla="*/ 419279 w 1429781"/>
                <a:gd name="connsiteY190" fmla="*/ 120996 h 283211"/>
                <a:gd name="connsiteX191" fmla="*/ 425892 w 1429781"/>
                <a:gd name="connsiteY191" fmla="*/ 110359 h 283211"/>
                <a:gd name="connsiteX192" fmla="*/ 436473 w 1429781"/>
                <a:gd name="connsiteY192" fmla="*/ 103711 h 283211"/>
                <a:gd name="connsiteX193" fmla="*/ 449700 w 1429781"/>
                <a:gd name="connsiteY193" fmla="*/ 101052 h 283211"/>
                <a:gd name="connsiteX194" fmla="*/ 468217 w 1429781"/>
                <a:gd name="connsiteY194" fmla="*/ 109030 h 283211"/>
                <a:gd name="connsiteX195" fmla="*/ 474830 w 1429781"/>
                <a:gd name="connsiteY195" fmla="*/ 128974 h 283211"/>
                <a:gd name="connsiteX196" fmla="*/ 474830 w 1429781"/>
                <a:gd name="connsiteY196" fmla="*/ 215400 h 283211"/>
                <a:gd name="connsiteX197" fmla="*/ 522446 w 1429781"/>
                <a:gd name="connsiteY197" fmla="*/ 215400 h 283211"/>
                <a:gd name="connsiteX198" fmla="*/ 522446 w 1429781"/>
                <a:gd name="connsiteY198" fmla="*/ 122326 h 283211"/>
                <a:gd name="connsiteX199" fmla="*/ 506574 w 1429781"/>
                <a:gd name="connsiteY199" fmla="*/ 77119 h 283211"/>
                <a:gd name="connsiteX200" fmla="*/ 461604 w 1429781"/>
                <a:gd name="connsiteY200" fmla="*/ 61163 h 283211"/>
                <a:gd name="connsiteX201" fmla="*/ 162686 w 1429781"/>
                <a:gd name="connsiteY201" fmla="*/ 5319 h 283211"/>
                <a:gd name="connsiteX202" fmla="*/ 154750 w 1429781"/>
                <a:gd name="connsiteY202" fmla="*/ 1330 h 283211"/>
                <a:gd name="connsiteX203" fmla="*/ 145491 w 1429781"/>
                <a:gd name="connsiteY203" fmla="*/ 0 h 283211"/>
                <a:gd name="connsiteX204" fmla="*/ 136233 w 1429781"/>
                <a:gd name="connsiteY204" fmla="*/ 1330 h 283211"/>
                <a:gd name="connsiteX205" fmla="*/ 126974 w 1429781"/>
                <a:gd name="connsiteY205" fmla="*/ 5319 h 283211"/>
                <a:gd name="connsiteX206" fmla="*/ 120361 w 1429781"/>
                <a:gd name="connsiteY206" fmla="*/ 13296 h 283211"/>
                <a:gd name="connsiteX207" fmla="*/ 119038 w 1429781"/>
                <a:gd name="connsiteY207" fmla="*/ 22604 h 283211"/>
                <a:gd name="connsiteX208" fmla="*/ 120361 w 1429781"/>
                <a:gd name="connsiteY208" fmla="*/ 33241 h 283211"/>
                <a:gd name="connsiteX209" fmla="*/ 125651 w 1429781"/>
                <a:gd name="connsiteY209" fmla="*/ 41219 h 283211"/>
                <a:gd name="connsiteX210" fmla="*/ 133587 w 1429781"/>
                <a:gd name="connsiteY210" fmla="*/ 45207 h 283211"/>
                <a:gd name="connsiteX211" fmla="*/ 142846 w 1429781"/>
                <a:gd name="connsiteY211" fmla="*/ 46537 h 283211"/>
                <a:gd name="connsiteX212" fmla="*/ 152104 w 1429781"/>
                <a:gd name="connsiteY212" fmla="*/ 45207 h 283211"/>
                <a:gd name="connsiteX213" fmla="*/ 160040 w 1429781"/>
                <a:gd name="connsiteY213" fmla="*/ 41219 h 283211"/>
                <a:gd name="connsiteX214" fmla="*/ 165331 w 1429781"/>
                <a:gd name="connsiteY214" fmla="*/ 33241 h 283211"/>
                <a:gd name="connsiteX215" fmla="*/ 167976 w 1429781"/>
                <a:gd name="connsiteY215" fmla="*/ 22604 h 283211"/>
                <a:gd name="connsiteX216" fmla="*/ 165331 w 1429781"/>
                <a:gd name="connsiteY216" fmla="*/ 11967 h 283211"/>
                <a:gd name="connsiteX217" fmla="*/ 162686 w 1429781"/>
                <a:gd name="connsiteY217" fmla="*/ 5319 h 2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429781" h="283211">
                  <a:moveTo>
                    <a:pt x="863688" y="61163"/>
                  </a:moveTo>
                  <a:cubicBezTo>
                    <a:pt x="853107" y="61163"/>
                    <a:pt x="843849" y="62493"/>
                    <a:pt x="834590" y="66482"/>
                  </a:cubicBezTo>
                  <a:cubicBezTo>
                    <a:pt x="825332" y="70470"/>
                    <a:pt x="817396" y="75789"/>
                    <a:pt x="810783" y="82437"/>
                  </a:cubicBezTo>
                  <a:cubicBezTo>
                    <a:pt x="809460" y="79778"/>
                    <a:pt x="806815" y="77119"/>
                    <a:pt x="804169" y="75789"/>
                  </a:cubicBezTo>
                  <a:cubicBezTo>
                    <a:pt x="801524" y="73130"/>
                    <a:pt x="797556" y="70470"/>
                    <a:pt x="794911" y="69141"/>
                  </a:cubicBezTo>
                  <a:cubicBezTo>
                    <a:pt x="790943" y="66482"/>
                    <a:pt x="786975" y="65152"/>
                    <a:pt x="781684" y="63822"/>
                  </a:cubicBezTo>
                  <a:cubicBezTo>
                    <a:pt x="776394" y="62493"/>
                    <a:pt x="771103" y="62493"/>
                    <a:pt x="764490" y="62493"/>
                  </a:cubicBezTo>
                  <a:cubicBezTo>
                    <a:pt x="753909" y="62493"/>
                    <a:pt x="745973" y="63822"/>
                    <a:pt x="738037" y="67811"/>
                  </a:cubicBezTo>
                  <a:cubicBezTo>
                    <a:pt x="730101" y="71800"/>
                    <a:pt x="724811" y="77119"/>
                    <a:pt x="719520" y="82437"/>
                  </a:cubicBezTo>
                  <a:lnTo>
                    <a:pt x="718197" y="65152"/>
                  </a:lnTo>
                  <a:lnTo>
                    <a:pt x="671905" y="65152"/>
                  </a:lnTo>
                  <a:lnTo>
                    <a:pt x="671905" y="216730"/>
                  </a:lnTo>
                  <a:lnTo>
                    <a:pt x="719520" y="216730"/>
                  </a:lnTo>
                  <a:lnTo>
                    <a:pt x="719520" y="135622"/>
                  </a:lnTo>
                  <a:cubicBezTo>
                    <a:pt x="719520" y="126315"/>
                    <a:pt x="722165" y="118337"/>
                    <a:pt x="727456" y="111689"/>
                  </a:cubicBezTo>
                  <a:cubicBezTo>
                    <a:pt x="732746" y="105041"/>
                    <a:pt x="740682" y="102382"/>
                    <a:pt x="749941" y="102382"/>
                  </a:cubicBezTo>
                  <a:cubicBezTo>
                    <a:pt x="757877" y="102382"/>
                    <a:pt x="764490" y="105041"/>
                    <a:pt x="768458" y="110359"/>
                  </a:cubicBezTo>
                  <a:cubicBezTo>
                    <a:pt x="772426" y="115678"/>
                    <a:pt x="775071" y="122326"/>
                    <a:pt x="775071" y="131633"/>
                  </a:cubicBezTo>
                  <a:lnTo>
                    <a:pt x="775071" y="218059"/>
                  </a:lnTo>
                  <a:lnTo>
                    <a:pt x="821364" y="218059"/>
                  </a:lnTo>
                  <a:lnTo>
                    <a:pt x="821364" y="136952"/>
                  </a:lnTo>
                  <a:cubicBezTo>
                    <a:pt x="821364" y="127645"/>
                    <a:pt x="824009" y="119667"/>
                    <a:pt x="829300" y="113019"/>
                  </a:cubicBezTo>
                  <a:cubicBezTo>
                    <a:pt x="834590" y="106370"/>
                    <a:pt x="842526" y="103711"/>
                    <a:pt x="851785" y="103711"/>
                  </a:cubicBezTo>
                  <a:cubicBezTo>
                    <a:pt x="859721" y="103711"/>
                    <a:pt x="866334" y="106370"/>
                    <a:pt x="870302" y="111689"/>
                  </a:cubicBezTo>
                  <a:cubicBezTo>
                    <a:pt x="874270" y="117008"/>
                    <a:pt x="876915" y="123656"/>
                    <a:pt x="876915" y="132963"/>
                  </a:cubicBezTo>
                  <a:lnTo>
                    <a:pt x="876915" y="219389"/>
                  </a:lnTo>
                  <a:lnTo>
                    <a:pt x="924530" y="219389"/>
                  </a:lnTo>
                  <a:lnTo>
                    <a:pt x="924530" y="126315"/>
                  </a:lnTo>
                  <a:cubicBezTo>
                    <a:pt x="924530" y="107700"/>
                    <a:pt x="919240" y="93074"/>
                    <a:pt x="908658" y="81107"/>
                  </a:cubicBezTo>
                  <a:cubicBezTo>
                    <a:pt x="898077" y="66482"/>
                    <a:pt x="883528" y="61163"/>
                    <a:pt x="863688" y="61163"/>
                  </a:cubicBezTo>
                  <a:moveTo>
                    <a:pt x="1059440" y="154237"/>
                  </a:moveTo>
                  <a:cubicBezTo>
                    <a:pt x="1058118" y="159556"/>
                    <a:pt x="1055472" y="163545"/>
                    <a:pt x="1052827" y="167533"/>
                  </a:cubicBezTo>
                  <a:cubicBezTo>
                    <a:pt x="1050182" y="171522"/>
                    <a:pt x="1046214" y="174182"/>
                    <a:pt x="1040923" y="176841"/>
                  </a:cubicBezTo>
                  <a:cubicBezTo>
                    <a:pt x="1035633" y="179500"/>
                    <a:pt x="1030342" y="180830"/>
                    <a:pt x="1025051" y="180830"/>
                  </a:cubicBezTo>
                  <a:cubicBezTo>
                    <a:pt x="1018438" y="180830"/>
                    <a:pt x="1013148" y="179500"/>
                    <a:pt x="1009180" y="176841"/>
                  </a:cubicBezTo>
                  <a:cubicBezTo>
                    <a:pt x="1003889" y="174182"/>
                    <a:pt x="999921" y="171522"/>
                    <a:pt x="997276" y="167533"/>
                  </a:cubicBezTo>
                  <a:cubicBezTo>
                    <a:pt x="994630" y="163545"/>
                    <a:pt x="991985" y="159556"/>
                    <a:pt x="990663" y="154237"/>
                  </a:cubicBezTo>
                  <a:cubicBezTo>
                    <a:pt x="989340" y="148919"/>
                    <a:pt x="988017" y="144930"/>
                    <a:pt x="988017" y="139611"/>
                  </a:cubicBezTo>
                  <a:cubicBezTo>
                    <a:pt x="988017" y="134293"/>
                    <a:pt x="989340" y="128974"/>
                    <a:pt x="990663" y="124985"/>
                  </a:cubicBezTo>
                  <a:cubicBezTo>
                    <a:pt x="991985" y="119667"/>
                    <a:pt x="994630" y="115678"/>
                    <a:pt x="997276" y="111689"/>
                  </a:cubicBezTo>
                  <a:cubicBezTo>
                    <a:pt x="999921" y="107700"/>
                    <a:pt x="1003889" y="105041"/>
                    <a:pt x="1009180" y="102382"/>
                  </a:cubicBezTo>
                  <a:cubicBezTo>
                    <a:pt x="1014470" y="99722"/>
                    <a:pt x="1019761" y="98393"/>
                    <a:pt x="1025051" y="98393"/>
                  </a:cubicBezTo>
                  <a:cubicBezTo>
                    <a:pt x="1031665" y="98393"/>
                    <a:pt x="1036955" y="99722"/>
                    <a:pt x="1040923" y="102382"/>
                  </a:cubicBezTo>
                  <a:cubicBezTo>
                    <a:pt x="1046214" y="105041"/>
                    <a:pt x="1048859" y="107700"/>
                    <a:pt x="1052827" y="111689"/>
                  </a:cubicBezTo>
                  <a:cubicBezTo>
                    <a:pt x="1055472" y="115678"/>
                    <a:pt x="1058118" y="119667"/>
                    <a:pt x="1059440" y="124985"/>
                  </a:cubicBezTo>
                  <a:cubicBezTo>
                    <a:pt x="1060763" y="130304"/>
                    <a:pt x="1062086" y="134293"/>
                    <a:pt x="1062086" y="139611"/>
                  </a:cubicBezTo>
                  <a:cubicBezTo>
                    <a:pt x="1062086" y="144930"/>
                    <a:pt x="1060763" y="148919"/>
                    <a:pt x="1059440" y="154237"/>
                  </a:cubicBezTo>
                  <a:moveTo>
                    <a:pt x="1084571" y="82437"/>
                  </a:moveTo>
                  <a:cubicBezTo>
                    <a:pt x="1076635" y="75789"/>
                    <a:pt x="1068699" y="69141"/>
                    <a:pt x="1058118" y="65152"/>
                  </a:cubicBezTo>
                  <a:cubicBezTo>
                    <a:pt x="1047536" y="61163"/>
                    <a:pt x="1036955" y="58504"/>
                    <a:pt x="1023729" y="58504"/>
                  </a:cubicBezTo>
                  <a:cubicBezTo>
                    <a:pt x="1010502" y="58504"/>
                    <a:pt x="999921" y="61163"/>
                    <a:pt x="989340" y="65152"/>
                  </a:cubicBezTo>
                  <a:cubicBezTo>
                    <a:pt x="978759" y="69141"/>
                    <a:pt x="970823" y="74459"/>
                    <a:pt x="962887" y="82437"/>
                  </a:cubicBezTo>
                  <a:cubicBezTo>
                    <a:pt x="954951" y="89085"/>
                    <a:pt x="949661" y="98393"/>
                    <a:pt x="945693" y="107700"/>
                  </a:cubicBezTo>
                  <a:cubicBezTo>
                    <a:pt x="941725" y="117008"/>
                    <a:pt x="939079" y="127645"/>
                    <a:pt x="939079" y="139611"/>
                  </a:cubicBezTo>
                  <a:cubicBezTo>
                    <a:pt x="939079" y="150248"/>
                    <a:pt x="941725" y="160885"/>
                    <a:pt x="945693" y="171522"/>
                  </a:cubicBezTo>
                  <a:cubicBezTo>
                    <a:pt x="949661" y="180830"/>
                    <a:pt x="954951" y="190137"/>
                    <a:pt x="962887" y="196785"/>
                  </a:cubicBezTo>
                  <a:cubicBezTo>
                    <a:pt x="970823" y="203434"/>
                    <a:pt x="978759" y="210082"/>
                    <a:pt x="989340" y="214071"/>
                  </a:cubicBezTo>
                  <a:cubicBezTo>
                    <a:pt x="999921" y="218059"/>
                    <a:pt x="1010502" y="220719"/>
                    <a:pt x="1023729" y="220719"/>
                  </a:cubicBezTo>
                  <a:cubicBezTo>
                    <a:pt x="1036955" y="220719"/>
                    <a:pt x="1047536" y="218059"/>
                    <a:pt x="1058118" y="214071"/>
                  </a:cubicBezTo>
                  <a:cubicBezTo>
                    <a:pt x="1068699" y="210082"/>
                    <a:pt x="1076635" y="203434"/>
                    <a:pt x="1084571" y="196785"/>
                  </a:cubicBezTo>
                  <a:cubicBezTo>
                    <a:pt x="1092506" y="190137"/>
                    <a:pt x="1097797" y="180830"/>
                    <a:pt x="1101765" y="171522"/>
                  </a:cubicBezTo>
                  <a:cubicBezTo>
                    <a:pt x="1105733" y="162215"/>
                    <a:pt x="1108378" y="151578"/>
                    <a:pt x="1108378" y="139611"/>
                  </a:cubicBezTo>
                  <a:cubicBezTo>
                    <a:pt x="1108378" y="128974"/>
                    <a:pt x="1105733" y="118337"/>
                    <a:pt x="1101765" y="107700"/>
                  </a:cubicBezTo>
                  <a:cubicBezTo>
                    <a:pt x="1097797" y="98393"/>
                    <a:pt x="1092506" y="89085"/>
                    <a:pt x="1084571" y="82437"/>
                  </a:cubicBezTo>
                  <a:moveTo>
                    <a:pt x="1227416" y="63822"/>
                  </a:moveTo>
                  <a:lnTo>
                    <a:pt x="1191705" y="163545"/>
                  </a:lnTo>
                  <a:lnTo>
                    <a:pt x="1154671" y="63822"/>
                  </a:lnTo>
                  <a:lnTo>
                    <a:pt x="1101765" y="63822"/>
                  </a:lnTo>
                  <a:lnTo>
                    <a:pt x="1167897" y="215400"/>
                  </a:lnTo>
                  <a:lnTo>
                    <a:pt x="1212867" y="215400"/>
                  </a:lnTo>
                  <a:lnTo>
                    <a:pt x="1280322" y="63822"/>
                  </a:lnTo>
                  <a:lnTo>
                    <a:pt x="1227416" y="63822"/>
                  </a:lnTo>
                  <a:close/>
                  <a:moveTo>
                    <a:pt x="1318679" y="123656"/>
                  </a:moveTo>
                  <a:cubicBezTo>
                    <a:pt x="1318679" y="120996"/>
                    <a:pt x="1320002" y="117008"/>
                    <a:pt x="1321324" y="114348"/>
                  </a:cubicBezTo>
                  <a:cubicBezTo>
                    <a:pt x="1322647" y="110359"/>
                    <a:pt x="1325292" y="107700"/>
                    <a:pt x="1327938" y="105041"/>
                  </a:cubicBezTo>
                  <a:cubicBezTo>
                    <a:pt x="1330583" y="102382"/>
                    <a:pt x="1334551" y="99722"/>
                    <a:pt x="1338519" y="98393"/>
                  </a:cubicBezTo>
                  <a:cubicBezTo>
                    <a:pt x="1342487" y="97063"/>
                    <a:pt x="1347777" y="95733"/>
                    <a:pt x="1353068" y="95733"/>
                  </a:cubicBezTo>
                  <a:cubicBezTo>
                    <a:pt x="1358358" y="95733"/>
                    <a:pt x="1363649" y="97063"/>
                    <a:pt x="1367617" y="98393"/>
                  </a:cubicBezTo>
                  <a:cubicBezTo>
                    <a:pt x="1371585" y="99722"/>
                    <a:pt x="1375553" y="102382"/>
                    <a:pt x="1378198" y="105041"/>
                  </a:cubicBezTo>
                  <a:cubicBezTo>
                    <a:pt x="1380843" y="107700"/>
                    <a:pt x="1383489" y="110359"/>
                    <a:pt x="1384811" y="114348"/>
                  </a:cubicBezTo>
                  <a:cubicBezTo>
                    <a:pt x="1386134" y="118337"/>
                    <a:pt x="1387457" y="120996"/>
                    <a:pt x="1387457" y="123656"/>
                  </a:cubicBezTo>
                  <a:lnTo>
                    <a:pt x="1318679" y="123656"/>
                  </a:lnTo>
                  <a:close/>
                  <a:moveTo>
                    <a:pt x="1429781" y="144930"/>
                  </a:moveTo>
                  <a:cubicBezTo>
                    <a:pt x="1429781" y="131633"/>
                    <a:pt x="1428459" y="120996"/>
                    <a:pt x="1424491" y="110359"/>
                  </a:cubicBezTo>
                  <a:cubicBezTo>
                    <a:pt x="1420523" y="99722"/>
                    <a:pt x="1416555" y="90415"/>
                    <a:pt x="1409942" y="82437"/>
                  </a:cubicBezTo>
                  <a:cubicBezTo>
                    <a:pt x="1403328" y="74459"/>
                    <a:pt x="1395393" y="69141"/>
                    <a:pt x="1386134" y="65152"/>
                  </a:cubicBezTo>
                  <a:cubicBezTo>
                    <a:pt x="1376875" y="61163"/>
                    <a:pt x="1364972" y="58504"/>
                    <a:pt x="1353068" y="58504"/>
                  </a:cubicBezTo>
                  <a:cubicBezTo>
                    <a:pt x="1339841" y="58504"/>
                    <a:pt x="1329260" y="61163"/>
                    <a:pt x="1318679" y="65152"/>
                  </a:cubicBezTo>
                  <a:cubicBezTo>
                    <a:pt x="1308098" y="69141"/>
                    <a:pt x="1300162" y="75789"/>
                    <a:pt x="1293549" y="82437"/>
                  </a:cubicBezTo>
                  <a:cubicBezTo>
                    <a:pt x="1286936" y="89085"/>
                    <a:pt x="1281645" y="98393"/>
                    <a:pt x="1277677" y="107700"/>
                  </a:cubicBezTo>
                  <a:cubicBezTo>
                    <a:pt x="1273709" y="117008"/>
                    <a:pt x="1272386" y="127645"/>
                    <a:pt x="1272386" y="138282"/>
                  </a:cubicBezTo>
                  <a:cubicBezTo>
                    <a:pt x="1272386" y="150248"/>
                    <a:pt x="1273709" y="160885"/>
                    <a:pt x="1277677" y="171522"/>
                  </a:cubicBezTo>
                  <a:cubicBezTo>
                    <a:pt x="1281645" y="182159"/>
                    <a:pt x="1286936" y="190137"/>
                    <a:pt x="1294871" y="196785"/>
                  </a:cubicBezTo>
                  <a:cubicBezTo>
                    <a:pt x="1302807" y="203434"/>
                    <a:pt x="1310743" y="208752"/>
                    <a:pt x="1321324" y="212741"/>
                  </a:cubicBezTo>
                  <a:cubicBezTo>
                    <a:pt x="1331905" y="216730"/>
                    <a:pt x="1343809" y="218059"/>
                    <a:pt x="1357036" y="218059"/>
                  </a:cubicBezTo>
                  <a:cubicBezTo>
                    <a:pt x="1367617" y="218059"/>
                    <a:pt x="1375553" y="216730"/>
                    <a:pt x="1383489" y="215400"/>
                  </a:cubicBezTo>
                  <a:cubicBezTo>
                    <a:pt x="1391425" y="214071"/>
                    <a:pt x="1398038" y="211411"/>
                    <a:pt x="1403328" y="208752"/>
                  </a:cubicBezTo>
                  <a:cubicBezTo>
                    <a:pt x="1408619" y="206093"/>
                    <a:pt x="1413910" y="203434"/>
                    <a:pt x="1416555" y="202104"/>
                  </a:cubicBezTo>
                  <a:cubicBezTo>
                    <a:pt x="1420523" y="199445"/>
                    <a:pt x="1423168" y="198115"/>
                    <a:pt x="1424491" y="196785"/>
                  </a:cubicBezTo>
                  <a:lnTo>
                    <a:pt x="1404651" y="167533"/>
                  </a:lnTo>
                  <a:cubicBezTo>
                    <a:pt x="1400683" y="170193"/>
                    <a:pt x="1395393" y="172852"/>
                    <a:pt x="1387457" y="176841"/>
                  </a:cubicBezTo>
                  <a:cubicBezTo>
                    <a:pt x="1379521" y="180830"/>
                    <a:pt x="1370262" y="182159"/>
                    <a:pt x="1357036" y="182159"/>
                  </a:cubicBezTo>
                  <a:cubicBezTo>
                    <a:pt x="1343809" y="182159"/>
                    <a:pt x="1334551" y="179500"/>
                    <a:pt x="1326615" y="172852"/>
                  </a:cubicBezTo>
                  <a:cubicBezTo>
                    <a:pt x="1320002" y="166204"/>
                    <a:pt x="1316034" y="159556"/>
                    <a:pt x="1316034" y="151578"/>
                  </a:cubicBezTo>
                  <a:lnTo>
                    <a:pt x="1427136" y="151578"/>
                  </a:lnTo>
                  <a:lnTo>
                    <a:pt x="1427136" y="144930"/>
                  </a:lnTo>
                  <a:close/>
                  <a:moveTo>
                    <a:pt x="633548" y="180830"/>
                  </a:moveTo>
                  <a:cubicBezTo>
                    <a:pt x="629580" y="182159"/>
                    <a:pt x="625612" y="183489"/>
                    <a:pt x="620321" y="183489"/>
                  </a:cubicBezTo>
                  <a:cubicBezTo>
                    <a:pt x="613708" y="183489"/>
                    <a:pt x="609740" y="182159"/>
                    <a:pt x="605772" y="178171"/>
                  </a:cubicBezTo>
                  <a:cubicBezTo>
                    <a:pt x="603127" y="174182"/>
                    <a:pt x="601804" y="168863"/>
                    <a:pt x="601804" y="160885"/>
                  </a:cubicBezTo>
                  <a:lnTo>
                    <a:pt x="601804" y="101052"/>
                  </a:lnTo>
                  <a:lnTo>
                    <a:pt x="641484" y="101052"/>
                  </a:lnTo>
                  <a:lnTo>
                    <a:pt x="641484" y="63822"/>
                  </a:lnTo>
                  <a:lnTo>
                    <a:pt x="601804" y="63822"/>
                  </a:lnTo>
                  <a:lnTo>
                    <a:pt x="601804" y="18615"/>
                  </a:lnTo>
                  <a:lnTo>
                    <a:pt x="555512" y="18615"/>
                  </a:lnTo>
                  <a:lnTo>
                    <a:pt x="555512" y="63822"/>
                  </a:lnTo>
                  <a:lnTo>
                    <a:pt x="530381" y="63822"/>
                  </a:lnTo>
                  <a:lnTo>
                    <a:pt x="530381" y="99722"/>
                  </a:lnTo>
                  <a:lnTo>
                    <a:pt x="555512" y="99722"/>
                  </a:lnTo>
                  <a:lnTo>
                    <a:pt x="555512" y="156896"/>
                  </a:lnTo>
                  <a:cubicBezTo>
                    <a:pt x="555512" y="166204"/>
                    <a:pt x="556834" y="175511"/>
                    <a:pt x="558157" y="182159"/>
                  </a:cubicBezTo>
                  <a:cubicBezTo>
                    <a:pt x="560802" y="190137"/>
                    <a:pt x="563448" y="196785"/>
                    <a:pt x="568738" y="202104"/>
                  </a:cubicBezTo>
                  <a:cubicBezTo>
                    <a:pt x="574029" y="207422"/>
                    <a:pt x="579319" y="211411"/>
                    <a:pt x="587255" y="215400"/>
                  </a:cubicBezTo>
                  <a:cubicBezTo>
                    <a:pt x="595191" y="218059"/>
                    <a:pt x="604450" y="220719"/>
                    <a:pt x="615031" y="220719"/>
                  </a:cubicBezTo>
                  <a:cubicBezTo>
                    <a:pt x="630903" y="220719"/>
                    <a:pt x="645452" y="215400"/>
                    <a:pt x="660001" y="206093"/>
                  </a:cubicBezTo>
                  <a:lnTo>
                    <a:pt x="645452" y="174182"/>
                  </a:lnTo>
                  <a:cubicBezTo>
                    <a:pt x="641484" y="176841"/>
                    <a:pt x="637516" y="179500"/>
                    <a:pt x="633548" y="180830"/>
                  </a:cubicBezTo>
                  <a:moveTo>
                    <a:pt x="91263" y="61163"/>
                  </a:moveTo>
                  <a:cubicBezTo>
                    <a:pt x="80681" y="61163"/>
                    <a:pt x="71423" y="63822"/>
                    <a:pt x="64810" y="67811"/>
                  </a:cubicBezTo>
                  <a:cubicBezTo>
                    <a:pt x="58196" y="73130"/>
                    <a:pt x="52906" y="77119"/>
                    <a:pt x="48938" y="82437"/>
                  </a:cubicBezTo>
                  <a:lnTo>
                    <a:pt x="46293" y="63822"/>
                  </a:lnTo>
                  <a:lnTo>
                    <a:pt x="0" y="63822"/>
                  </a:lnTo>
                  <a:lnTo>
                    <a:pt x="0" y="215400"/>
                  </a:lnTo>
                  <a:lnTo>
                    <a:pt x="47615" y="215400"/>
                  </a:lnTo>
                  <a:lnTo>
                    <a:pt x="47615" y="140941"/>
                  </a:lnTo>
                  <a:cubicBezTo>
                    <a:pt x="47615" y="128974"/>
                    <a:pt x="51583" y="119667"/>
                    <a:pt x="58196" y="113019"/>
                  </a:cubicBezTo>
                  <a:cubicBezTo>
                    <a:pt x="64810" y="106370"/>
                    <a:pt x="74068" y="103711"/>
                    <a:pt x="85972" y="103711"/>
                  </a:cubicBezTo>
                  <a:cubicBezTo>
                    <a:pt x="91263" y="103711"/>
                    <a:pt x="96553" y="103711"/>
                    <a:pt x="100521" y="105041"/>
                  </a:cubicBezTo>
                  <a:lnTo>
                    <a:pt x="108457" y="63822"/>
                  </a:lnTo>
                  <a:cubicBezTo>
                    <a:pt x="105812" y="62493"/>
                    <a:pt x="104489" y="62493"/>
                    <a:pt x="101844" y="62493"/>
                  </a:cubicBezTo>
                  <a:cubicBezTo>
                    <a:pt x="99199" y="61163"/>
                    <a:pt x="95231" y="61163"/>
                    <a:pt x="91263" y="61163"/>
                  </a:cubicBezTo>
                  <a:moveTo>
                    <a:pt x="120361" y="215400"/>
                  </a:moveTo>
                  <a:lnTo>
                    <a:pt x="167976" y="215400"/>
                  </a:lnTo>
                  <a:lnTo>
                    <a:pt x="167976" y="63822"/>
                  </a:lnTo>
                  <a:lnTo>
                    <a:pt x="120361" y="63822"/>
                  </a:lnTo>
                  <a:lnTo>
                    <a:pt x="120361" y="215400"/>
                  </a:lnTo>
                  <a:close/>
                  <a:moveTo>
                    <a:pt x="296273" y="147589"/>
                  </a:moveTo>
                  <a:cubicBezTo>
                    <a:pt x="296273" y="156896"/>
                    <a:pt x="293628" y="164874"/>
                    <a:pt x="288337" y="168863"/>
                  </a:cubicBezTo>
                  <a:cubicBezTo>
                    <a:pt x="283046" y="172852"/>
                    <a:pt x="275111" y="175511"/>
                    <a:pt x="265852" y="175511"/>
                  </a:cubicBezTo>
                  <a:cubicBezTo>
                    <a:pt x="255271" y="175511"/>
                    <a:pt x="247335" y="172852"/>
                    <a:pt x="242044" y="166204"/>
                  </a:cubicBezTo>
                  <a:cubicBezTo>
                    <a:pt x="236754" y="159556"/>
                    <a:pt x="234109" y="151578"/>
                    <a:pt x="234109" y="139611"/>
                  </a:cubicBezTo>
                  <a:cubicBezTo>
                    <a:pt x="234109" y="134293"/>
                    <a:pt x="235431" y="128974"/>
                    <a:pt x="236754" y="123656"/>
                  </a:cubicBezTo>
                  <a:cubicBezTo>
                    <a:pt x="238076" y="118337"/>
                    <a:pt x="240722" y="114348"/>
                    <a:pt x="244690" y="110359"/>
                  </a:cubicBezTo>
                  <a:cubicBezTo>
                    <a:pt x="248658" y="106370"/>
                    <a:pt x="252626" y="103711"/>
                    <a:pt x="257916" y="101052"/>
                  </a:cubicBezTo>
                  <a:cubicBezTo>
                    <a:pt x="263207" y="98393"/>
                    <a:pt x="268497" y="97063"/>
                    <a:pt x="276433" y="97063"/>
                  </a:cubicBezTo>
                  <a:cubicBezTo>
                    <a:pt x="281724" y="97063"/>
                    <a:pt x="285692" y="97063"/>
                    <a:pt x="288337" y="98393"/>
                  </a:cubicBezTo>
                  <a:cubicBezTo>
                    <a:pt x="290982" y="98393"/>
                    <a:pt x="294950" y="99722"/>
                    <a:pt x="297596" y="101052"/>
                  </a:cubicBezTo>
                  <a:lnTo>
                    <a:pt x="297596" y="147589"/>
                  </a:lnTo>
                  <a:close/>
                  <a:moveTo>
                    <a:pt x="275111" y="61163"/>
                  </a:moveTo>
                  <a:cubicBezTo>
                    <a:pt x="261884" y="61163"/>
                    <a:pt x="249980" y="62493"/>
                    <a:pt x="238076" y="66482"/>
                  </a:cubicBezTo>
                  <a:cubicBezTo>
                    <a:pt x="227495" y="70470"/>
                    <a:pt x="218237" y="75789"/>
                    <a:pt x="210301" y="82437"/>
                  </a:cubicBezTo>
                  <a:cubicBezTo>
                    <a:pt x="202365" y="89085"/>
                    <a:pt x="195752" y="98393"/>
                    <a:pt x="191784" y="107700"/>
                  </a:cubicBezTo>
                  <a:cubicBezTo>
                    <a:pt x="187816" y="118337"/>
                    <a:pt x="185171" y="128974"/>
                    <a:pt x="185171" y="140941"/>
                  </a:cubicBezTo>
                  <a:cubicBezTo>
                    <a:pt x="185171" y="151578"/>
                    <a:pt x="186493" y="160885"/>
                    <a:pt x="190461" y="170193"/>
                  </a:cubicBezTo>
                  <a:cubicBezTo>
                    <a:pt x="193106" y="179500"/>
                    <a:pt x="198397" y="186148"/>
                    <a:pt x="203688" y="192796"/>
                  </a:cubicBezTo>
                  <a:cubicBezTo>
                    <a:pt x="210301" y="199445"/>
                    <a:pt x="216914" y="204763"/>
                    <a:pt x="226173" y="207422"/>
                  </a:cubicBezTo>
                  <a:cubicBezTo>
                    <a:pt x="235431" y="211411"/>
                    <a:pt x="244690" y="212741"/>
                    <a:pt x="256593" y="212741"/>
                  </a:cubicBezTo>
                  <a:cubicBezTo>
                    <a:pt x="273788" y="212741"/>
                    <a:pt x="287014" y="208752"/>
                    <a:pt x="296273" y="200774"/>
                  </a:cubicBezTo>
                  <a:lnTo>
                    <a:pt x="296273" y="211411"/>
                  </a:lnTo>
                  <a:cubicBezTo>
                    <a:pt x="296273" y="222048"/>
                    <a:pt x="293628" y="231356"/>
                    <a:pt x="287014" y="236674"/>
                  </a:cubicBezTo>
                  <a:cubicBezTo>
                    <a:pt x="280401" y="241993"/>
                    <a:pt x="272465" y="244652"/>
                    <a:pt x="261884" y="244652"/>
                  </a:cubicBezTo>
                  <a:cubicBezTo>
                    <a:pt x="253948" y="244652"/>
                    <a:pt x="246012" y="243322"/>
                    <a:pt x="239399" y="241993"/>
                  </a:cubicBezTo>
                  <a:cubicBezTo>
                    <a:pt x="232786" y="239334"/>
                    <a:pt x="226173" y="236674"/>
                    <a:pt x="219559" y="234015"/>
                  </a:cubicBezTo>
                  <a:lnTo>
                    <a:pt x="198397" y="267256"/>
                  </a:lnTo>
                  <a:cubicBezTo>
                    <a:pt x="207656" y="272574"/>
                    <a:pt x="216914" y="276563"/>
                    <a:pt x="227495" y="279222"/>
                  </a:cubicBezTo>
                  <a:cubicBezTo>
                    <a:pt x="238076" y="281882"/>
                    <a:pt x="249980" y="283211"/>
                    <a:pt x="264529" y="283211"/>
                  </a:cubicBezTo>
                  <a:cubicBezTo>
                    <a:pt x="289660" y="283211"/>
                    <a:pt x="308177" y="277893"/>
                    <a:pt x="322726" y="265926"/>
                  </a:cubicBezTo>
                  <a:cubicBezTo>
                    <a:pt x="337275" y="253959"/>
                    <a:pt x="343888" y="235345"/>
                    <a:pt x="343888" y="210082"/>
                  </a:cubicBezTo>
                  <a:lnTo>
                    <a:pt x="343888" y="71800"/>
                  </a:lnTo>
                  <a:cubicBezTo>
                    <a:pt x="334630" y="69141"/>
                    <a:pt x="324049" y="66482"/>
                    <a:pt x="312145" y="63822"/>
                  </a:cubicBezTo>
                  <a:cubicBezTo>
                    <a:pt x="300241" y="62493"/>
                    <a:pt x="288337" y="61163"/>
                    <a:pt x="275111" y="61163"/>
                  </a:cubicBezTo>
                  <a:moveTo>
                    <a:pt x="461604" y="61163"/>
                  </a:moveTo>
                  <a:cubicBezTo>
                    <a:pt x="452345" y="61163"/>
                    <a:pt x="444409" y="62493"/>
                    <a:pt x="436473" y="66482"/>
                  </a:cubicBezTo>
                  <a:cubicBezTo>
                    <a:pt x="428538" y="69141"/>
                    <a:pt x="421924" y="74459"/>
                    <a:pt x="416634" y="79778"/>
                  </a:cubicBezTo>
                  <a:lnTo>
                    <a:pt x="416634" y="0"/>
                  </a:lnTo>
                  <a:lnTo>
                    <a:pt x="369018" y="0"/>
                  </a:lnTo>
                  <a:lnTo>
                    <a:pt x="369018" y="215400"/>
                  </a:lnTo>
                  <a:lnTo>
                    <a:pt x="416634" y="215400"/>
                  </a:lnTo>
                  <a:lnTo>
                    <a:pt x="416634" y="134293"/>
                  </a:lnTo>
                  <a:cubicBezTo>
                    <a:pt x="416634" y="130304"/>
                    <a:pt x="417956" y="124985"/>
                    <a:pt x="419279" y="120996"/>
                  </a:cubicBezTo>
                  <a:cubicBezTo>
                    <a:pt x="420602" y="117008"/>
                    <a:pt x="423247" y="113019"/>
                    <a:pt x="425892" y="110359"/>
                  </a:cubicBezTo>
                  <a:cubicBezTo>
                    <a:pt x="428538" y="107700"/>
                    <a:pt x="432506" y="105041"/>
                    <a:pt x="436473" y="103711"/>
                  </a:cubicBezTo>
                  <a:cubicBezTo>
                    <a:pt x="440441" y="102382"/>
                    <a:pt x="444409" y="101052"/>
                    <a:pt x="449700" y="101052"/>
                  </a:cubicBezTo>
                  <a:cubicBezTo>
                    <a:pt x="457636" y="101052"/>
                    <a:pt x="464249" y="103711"/>
                    <a:pt x="468217" y="109030"/>
                  </a:cubicBezTo>
                  <a:cubicBezTo>
                    <a:pt x="473508" y="114348"/>
                    <a:pt x="474830" y="120996"/>
                    <a:pt x="474830" y="128974"/>
                  </a:cubicBezTo>
                  <a:lnTo>
                    <a:pt x="474830" y="215400"/>
                  </a:lnTo>
                  <a:lnTo>
                    <a:pt x="522446" y="215400"/>
                  </a:lnTo>
                  <a:lnTo>
                    <a:pt x="522446" y="122326"/>
                  </a:lnTo>
                  <a:cubicBezTo>
                    <a:pt x="522446" y="102382"/>
                    <a:pt x="517155" y="86426"/>
                    <a:pt x="506574" y="77119"/>
                  </a:cubicBezTo>
                  <a:cubicBezTo>
                    <a:pt x="494670" y="65152"/>
                    <a:pt x="480121" y="61163"/>
                    <a:pt x="461604" y="61163"/>
                  </a:cubicBezTo>
                  <a:moveTo>
                    <a:pt x="162686" y="5319"/>
                  </a:moveTo>
                  <a:cubicBezTo>
                    <a:pt x="160040" y="2659"/>
                    <a:pt x="157395" y="1330"/>
                    <a:pt x="154750" y="1330"/>
                  </a:cubicBezTo>
                  <a:cubicBezTo>
                    <a:pt x="152104" y="0"/>
                    <a:pt x="148136" y="0"/>
                    <a:pt x="145491" y="0"/>
                  </a:cubicBezTo>
                  <a:cubicBezTo>
                    <a:pt x="142846" y="0"/>
                    <a:pt x="138878" y="0"/>
                    <a:pt x="136233" y="1330"/>
                  </a:cubicBezTo>
                  <a:cubicBezTo>
                    <a:pt x="132265" y="1330"/>
                    <a:pt x="129619" y="2659"/>
                    <a:pt x="126974" y="5319"/>
                  </a:cubicBezTo>
                  <a:cubicBezTo>
                    <a:pt x="124329" y="6648"/>
                    <a:pt x="121684" y="9307"/>
                    <a:pt x="120361" y="13296"/>
                  </a:cubicBezTo>
                  <a:cubicBezTo>
                    <a:pt x="119038" y="15956"/>
                    <a:pt x="119038" y="19944"/>
                    <a:pt x="119038" y="22604"/>
                  </a:cubicBezTo>
                  <a:cubicBezTo>
                    <a:pt x="119038" y="26593"/>
                    <a:pt x="119038" y="30582"/>
                    <a:pt x="120361" y="33241"/>
                  </a:cubicBezTo>
                  <a:cubicBezTo>
                    <a:pt x="121684" y="35900"/>
                    <a:pt x="124329" y="38559"/>
                    <a:pt x="125651" y="41219"/>
                  </a:cubicBezTo>
                  <a:cubicBezTo>
                    <a:pt x="128297" y="43878"/>
                    <a:pt x="130942" y="45207"/>
                    <a:pt x="133587" y="45207"/>
                  </a:cubicBezTo>
                  <a:cubicBezTo>
                    <a:pt x="136233" y="46537"/>
                    <a:pt x="140201" y="46537"/>
                    <a:pt x="142846" y="46537"/>
                  </a:cubicBezTo>
                  <a:cubicBezTo>
                    <a:pt x="145491" y="46537"/>
                    <a:pt x="149459" y="46537"/>
                    <a:pt x="152104" y="45207"/>
                  </a:cubicBezTo>
                  <a:cubicBezTo>
                    <a:pt x="154750" y="43878"/>
                    <a:pt x="157395" y="42548"/>
                    <a:pt x="160040" y="41219"/>
                  </a:cubicBezTo>
                  <a:cubicBezTo>
                    <a:pt x="162686" y="38559"/>
                    <a:pt x="164008" y="37230"/>
                    <a:pt x="165331" y="33241"/>
                  </a:cubicBezTo>
                  <a:cubicBezTo>
                    <a:pt x="166654" y="30582"/>
                    <a:pt x="167976" y="26593"/>
                    <a:pt x="167976" y="22604"/>
                  </a:cubicBezTo>
                  <a:cubicBezTo>
                    <a:pt x="167976" y="18615"/>
                    <a:pt x="166654" y="14626"/>
                    <a:pt x="165331" y="11967"/>
                  </a:cubicBezTo>
                  <a:cubicBezTo>
                    <a:pt x="166654" y="9307"/>
                    <a:pt x="164008" y="6648"/>
                    <a:pt x="162686" y="5319"/>
                  </a:cubicBezTo>
                </a:path>
              </a:pathLst>
            </a:custGeom>
            <a:solidFill>
              <a:srgbClr val="000332"/>
            </a:solidFill>
            <a:ln w="1317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BFA4CE1F-A6B6-3C4B-B072-7400E9E9E8EB}"/>
              </a:ext>
            </a:extLst>
          </p:cNvPr>
          <p:cNvSpPr txBox="1">
            <a:spLocks noGrp="1" noRot="1" noMove="1" noResize="1" noEditPoints="1" noAdjustHandles="1" noChangeArrowheads="1" noChangeShapeType="1"/>
          </p:cNvSpPr>
          <p:nvPr/>
        </p:nvSpPr>
        <p:spPr>
          <a:xfrm>
            <a:off x="6254750" y="400806"/>
            <a:ext cx="540770" cy="248145"/>
          </a:xfrm>
          <a:prstGeom prst="rect">
            <a:avLst/>
          </a:prstGeom>
          <a:noFill/>
        </p:spPr>
        <p:txBody>
          <a:bodyPr wrap="square">
            <a:spAutoFit/>
          </a:bodyPr>
          <a:lstStyle/>
          <a:p>
            <a:pPr marL="0" marR="0" lvl="0" indent="0" algn="r" defTabSz="457200" rtl="0" eaLnBrk="1" fontAlgn="auto" latinLnBrk="0" hangingPunct="1">
              <a:lnSpc>
                <a:spcPts val="1250"/>
              </a:lnSpc>
              <a:spcBef>
                <a:spcPts val="0"/>
              </a:spcBef>
              <a:spcAft>
                <a:spcPts val="0"/>
              </a:spcAft>
              <a:buClrTx/>
              <a:buSzTx/>
              <a:buFontTx/>
              <a:buNone/>
              <a:tabLst/>
              <a:defRPr/>
            </a:pPr>
            <a:r>
              <a:rPr kumimoji="0" lang="en-GB" sz="800" b="0" i="0" u="none" strike="noStrike" kern="1200" cap="none" spc="-10" normalizeH="0" baseline="0" noProof="0">
                <a:ln>
                  <a:noFill/>
                </a:ln>
                <a:solidFill>
                  <a:srgbClr val="000332"/>
                </a:solidFill>
                <a:effectLst/>
                <a:uLnTx/>
                <a:uFillTx/>
                <a:latin typeface="Albertross bold" panose="020B0803020203020204" pitchFamily="34" charset="0"/>
                <a:ea typeface="Calibri" panose="020F0502020204030204" pitchFamily="34" charset="0"/>
                <a:cs typeface="Albertross bold" panose="020B0803020203020204" pitchFamily="34" charset="0"/>
              </a:rPr>
              <a:t>Page </a:t>
            </a:r>
            <a:fld id="{4D7B9171-F1D0-4135-8B16-786DA5214EB9}" type="slidenum">
              <a:rPr kumimoji="0" lang="en-GB" sz="800" b="0" i="0" u="none" strike="noStrike" kern="1200" cap="none" spc="-10" normalizeH="0" baseline="0" noProof="0" smtClean="0">
                <a:ln>
                  <a:noFill/>
                </a:ln>
                <a:solidFill>
                  <a:srgbClr val="000332"/>
                </a:solidFill>
                <a:effectLst/>
                <a:uLnTx/>
                <a:uFillTx/>
                <a:latin typeface="Albertross bold" panose="020B0803020203020204" pitchFamily="34" charset="0"/>
                <a:ea typeface="Calibri" panose="020F0502020204030204" pitchFamily="34" charset="0"/>
                <a:cs typeface="Albertross bold" panose="020B0803020203020204" pitchFamily="34" charset="0"/>
              </a:rPr>
              <a:pPr marL="0" marR="0" lvl="0" indent="0" algn="r" defTabSz="457200" rtl="0" eaLnBrk="1" fontAlgn="auto" latinLnBrk="0" hangingPunct="1">
                <a:lnSpc>
                  <a:spcPts val="1250"/>
                </a:lnSpc>
                <a:spcBef>
                  <a:spcPts val="0"/>
                </a:spcBef>
                <a:spcAft>
                  <a:spcPts val="0"/>
                </a:spcAft>
                <a:buClrTx/>
                <a:buSzTx/>
                <a:buFontTx/>
                <a:buNone/>
                <a:tabLst/>
                <a:defRPr/>
              </a:pPr>
              <a:t>8</a:t>
            </a:fld>
            <a:endParaRPr kumimoji="0" lang="en-GB" sz="800" b="0" i="0" u="none" strike="noStrike" kern="1200" cap="none" spc="0" normalizeH="0" baseline="0" noProof="0">
              <a:ln>
                <a:noFill/>
              </a:ln>
              <a:solidFill>
                <a:srgbClr val="000332"/>
              </a:solidFill>
              <a:effectLst/>
              <a:uLnTx/>
              <a:uFillTx/>
              <a:latin typeface="Albertross bold" panose="020B0803020203020204" pitchFamily="34" charset="0"/>
              <a:ea typeface="Calibri" panose="020F0502020204030204" pitchFamily="34" charset="0"/>
              <a:cs typeface="Albertross bold" panose="020B0803020203020204" pitchFamily="34" charset="0"/>
            </a:endParaRPr>
          </a:p>
        </p:txBody>
      </p:sp>
      <p:cxnSp>
        <p:nvCxnSpPr>
          <p:cNvPr id="22" name="Straight Connector 21">
            <a:extLst>
              <a:ext uri="{FF2B5EF4-FFF2-40B4-BE49-F238E27FC236}">
                <a16:creationId xmlns:a16="http://schemas.microsoft.com/office/drawing/2014/main" id="{966EE20C-6D0C-081E-5BF2-BB28AE19F852}"/>
              </a:ext>
            </a:extLst>
          </p:cNvPr>
          <p:cNvCxnSpPr>
            <a:cxnSpLocks noGrp="1" noRot="1" noMove="1" noResize="1" noEditPoints="1" noAdjustHandles="1" noChangeArrowheads="1" noChangeShapeType="1"/>
          </p:cNvCxnSpPr>
          <p:nvPr/>
        </p:nvCxnSpPr>
        <p:spPr>
          <a:xfrm>
            <a:off x="6254750" y="471488"/>
            <a:ext cx="0" cy="119062"/>
          </a:xfrm>
          <a:prstGeom prst="line">
            <a:avLst/>
          </a:prstGeom>
          <a:ln w="12700">
            <a:solidFill>
              <a:srgbClr val="000332"/>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09122394-8EE4-D710-35E8-339E44A5A82D}"/>
              </a:ext>
            </a:extLst>
          </p:cNvPr>
          <p:cNvSpPr txBox="1">
            <a:spLocks/>
          </p:cNvSpPr>
          <p:nvPr/>
        </p:nvSpPr>
        <p:spPr>
          <a:xfrm>
            <a:off x="853328" y="947738"/>
            <a:ext cx="483468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50" normalizeH="0" baseline="0" noProof="0">
                <a:ln>
                  <a:noFill/>
                </a:ln>
                <a:solidFill>
                  <a:srgbClr val="000332"/>
                </a:solidFill>
                <a:effectLst/>
                <a:uLnTx/>
                <a:uFill>
                  <a:solidFill>
                    <a:srgbClr val="00DEB5"/>
                  </a:solidFill>
                </a:uFill>
                <a:latin typeface="Albertross" panose="020B0603020203020204" pitchFamily="34" charset="0"/>
                <a:ea typeface="+mn-ea"/>
                <a:cs typeface="Albertross" panose="020B0603020203020204" pitchFamily="34" charset="0"/>
              </a:rPr>
              <a:t>London boroughs</a:t>
            </a:r>
          </a:p>
        </p:txBody>
      </p:sp>
      <p:sp>
        <p:nvSpPr>
          <p:cNvPr id="26" name="TextBox 25">
            <a:extLst>
              <a:ext uri="{FF2B5EF4-FFF2-40B4-BE49-F238E27FC236}">
                <a16:creationId xmlns:a16="http://schemas.microsoft.com/office/drawing/2014/main" id="{1CF52165-9432-5675-2717-61309056D843}"/>
              </a:ext>
            </a:extLst>
          </p:cNvPr>
          <p:cNvSpPr txBox="1"/>
          <p:nvPr/>
        </p:nvSpPr>
        <p:spPr>
          <a:xfrm>
            <a:off x="858091" y="1654809"/>
            <a:ext cx="5837984" cy="425758"/>
          </a:xfrm>
          <a:prstGeom prst="rect">
            <a:avLst/>
          </a:prstGeom>
          <a:noFill/>
        </p:spPr>
        <p:txBody>
          <a:bodyPr wrap="square">
            <a:spAutoFit/>
          </a:bodyPr>
          <a:lstStyle/>
          <a:p>
            <a:pPr marL="0" marR="0" lvl="0" indent="0" algn="l" defTabSz="457200" rtl="0" eaLnBrk="1" fontAlgn="auto" latinLnBrk="0" hangingPunct="1">
              <a:lnSpc>
                <a:spcPts val="1250"/>
              </a:lnSpc>
              <a:spcBef>
                <a:spcPts val="0"/>
              </a:spcBef>
              <a:spcAft>
                <a:spcPts val="0"/>
              </a:spcAft>
              <a:buClrTx/>
              <a:buSzTx/>
              <a:buFontTx/>
              <a:buNone/>
              <a:tabLst/>
              <a:defRPr/>
            </a:pPr>
            <a:r>
              <a:rPr kumimoji="0" lang="en-US" sz="980" b="0" i="0" u="none" strike="noStrike" kern="1200" cap="none" spc="-10" normalizeH="0" baseline="0" noProof="0">
                <a:ln>
                  <a:noFill/>
                </a:ln>
                <a:solidFill>
                  <a:srgbClr val="000332"/>
                </a:solidFill>
                <a:effectLst/>
                <a:uLnTx/>
                <a:uFillTx/>
                <a:latin typeface="Albertross Light" panose="020B0403020203020204" pitchFamily="34" charset="0"/>
                <a:ea typeface="Calibri" panose="020F0502020204030204" pitchFamily="34" charset="0"/>
                <a:cs typeface="Albertross Light" panose="020B0403020203020204" pitchFamily="34" charset="0"/>
              </a:rPr>
              <a:t>Borough data is based on a three-month rolling average and can be used as an indicator of overall price trends in each borough over time. It is not directly comparable with the overall London monthly figures.</a:t>
            </a:r>
          </a:p>
        </p:txBody>
      </p:sp>
      <p:graphicFrame>
        <p:nvGraphicFramePr>
          <p:cNvPr id="27" name="Table 26">
            <a:extLst>
              <a:ext uri="{FF2B5EF4-FFF2-40B4-BE49-F238E27FC236}">
                <a16:creationId xmlns:a16="http://schemas.microsoft.com/office/drawing/2014/main" id="{F54FD4D9-AADB-50D7-3781-557C88EA2B49}"/>
              </a:ext>
            </a:extLst>
          </p:cNvPr>
          <p:cNvGraphicFramePr>
            <a:graphicFrameLocks noGrp="1"/>
          </p:cNvGraphicFramePr>
          <p:nvPr>
            <p:extLst>
              <p:ext uri="{D42A27DB-BD31-4B8C-83A1-F6EECF244321}">
                <p14:modId xmlns:p14="http://schemas.microsoft.com/office/powerpoint/2010/main" val="1676246090"/>
              </p:ext>
            </p:extLst>
          </p:nvPr>
        </p:nvGraphicFramePr>
        <p:xfrm>
          <a:off x="935039" y="2538371"/>
          <a:ext cx="5767642" cy="7306560"/>
        </p:xfrm>
        <a:graphic>
          <a:graphicData uri="http://schemas.openxmlformats.org/drawingml/2006/table">
            <a:tbl>
              <a:tblPr firstRow="1" firstCol="1" bandRow="1">
                <a:tableStyleId>{5C22544A-7EE6-4342-B048-85BDC9FD1C3A}</a:tableStyleId>
              </a:tblPr>
              <a:tblGrid>
                <a:gridCol w="2342949">
                  <a:extLst>
                    <a:ext uri="{9D8B030D-6E8A-4147-A177-3AD203B41FA5}">
                      <a16:colId xmlns:a16="http://schemas.microsoft.com/office/drawing/2014/main" val="1371725370"/>
                    </a:ext>
                  </a:extLst>
                </a:gridCol>
                <a:gridCol w="1136713">
                  <a:extLst>
                    <a:ext uri="{9D8B030D-6E8A-4147-A177-3AD203B41FA5}">
                      <a16:colId xmlns:a16="http://schemas.microsoft.com/office/drawing/2014/main" val="3360582335"/>
                    </a:ext>
                  </a:extLst>
                </a:gridCol>
                <a:gridCol w="1151456">
                  <a:extLst>
                    <a:ext uri="{9D8B030D-6E8A-4147-A177-3AD203B41FA5}">
                      <a16:colId xmlns:a16="http://schemas.microsoft.com/office/drawing/2014/main" val="1430826563"/>
                    </a:ext>
                  </a:extLst>
                </a:gridCol>
                <a:gridCol w="1136524">
                  <a:extLst>
                    <a:ext uri="{9D8B030D-6E8A-4147-A177-3AD203B41FA5}">
                      <a16:colId xmlns:a16="http://schemas.microsoft.com/office/drawing/2014/main" val="764435630"/>
                    </a:ext>
                  </a:extLst>
                </a:gridCol>
              </a:tblGrid>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Havering</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£493,432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0.6%</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1.5%</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505306"/>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Enfield</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£514,050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1.4%</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651387018"/>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Barking and Dagenham</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£380,934</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1.0%</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375617"/>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Redbridge</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£520,593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0.9%</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3259830664"/>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Waltham Forest</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£585,747</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0.7%</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2437029"/>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Harrow</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£635,386</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-1.6%</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0.7%</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1988928496"/>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Sutton</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£559,333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-0.5%</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0.3%</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0986113"/>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Bexley</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£484,717</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0.3%</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2074907984"/>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Croydon</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£485,119</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0.5%</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0.0%</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6326533"/>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Bromley</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£634,283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0.0%</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1401035510"/>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Haringey</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£701,302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0.6%</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-0.6%</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403993"/>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Hackney</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£725,081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-0.7%</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2122065606"/>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Kensington and Chelsea</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£1,673,706</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2.3%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-0.7%</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137057"/>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Hounslow</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£606,644</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-0.8%</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908047767"/>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Ealing</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£610,818</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-1.1%</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9249669"/>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Newham</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£464,100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-1.3%</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146614669"/>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Richmond upon Thames</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£992,534</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2.2%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-1.4%</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7577581"/>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Lewisham</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£526,961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-1.5%</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3776045879"/>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Hillingdon</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£561,143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0.6%</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-1.8%</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7680289"/>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Merton</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£730,895</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-2.5%</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85173709"/>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Lambeth</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£663,268</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-2.8%</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642469"/>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Tower Hamlets</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£586,744</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-2.8%</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589882147"/>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Greenwich</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£506,736</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-3.1%</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5525266"/>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Wandsworth</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£854,976</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-3.2%</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1216845324"/>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Brent</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£610,759</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-0.5%</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-3.4%</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654509"/>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Islington</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£818,795</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-3.5%</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529354693"/>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Kingston upon Thames</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£698,213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-3.8%</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5064628"/>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Barnet</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£708,885</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1.7%</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-4.2%</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1428744969"/>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Southwark</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£648,972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0.5%</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-4.5%</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0634432"/>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Hammersmith and Fulham</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£979,312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-6.0%</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174064776"/>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Westminster</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£1,383,111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-2.3%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-6.9%</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1806475"/>
                  </a:ext>
                </a:extLst>
              </a:tr>
              <a:tr h="228330">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Camden</a:t>
                      </a:r>
                    </a:p>
                  </a:txBody>
                  <a:tcPr marL="6350" marR="6350" marT="635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£1,010,020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-0.9%</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tc>
                  <a:txBody>
                    <a:bodyPr/>
                    <a:lstStyle/>
                    <a:p>
                      <a:pPr algn="ctr" fontAlgn="b">
                        <a:buNone/>
                      </a:pPr>
                      <a:r>
                        <a:rPr lang="en-GB" sz="980" b="0" i="0" u="none" strike="noStrike">
                          <a:solidFill>
                            <a:srgbClr val="000000"/>
                          </a:solidFill>
                          <a:effectLst/>
                          <a:latin typeface="Albatross Light" panose="020B0403020203020204" charset="0"/>
                          <a:cs typeface="Albatross Light" panose="020B0403020203020204" charset="0"/>
                        </a:rPr>
                        <a:t>-8.1%</a:t>
                      </a:r>
                    </a:p>
                  </a:txBody>
                  <a:tcPr marL="6350" marR="6350" marT="6350" anchor="b">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DEB5">
                        <a:alpha val="10000"/>
                      </a:srgbClr>
                    </a:solidFill>
                  </a:tcPr>
                </a:tc>
                <a:extLst>
                  <a:ext uri="{0D108BD9-81ED-4DB2-BD59-A6C34878D82A}">
                    <a16:rowId xmlns:a16="http://schemas.microsoft.com/office/drawing/2014/main" val="2653167345"/>
                  </a:ext>
                </a:extLst>
              </a:tr>
            </a:tbl>
          </a:graphicData>
        </a:graphic>
      </p:graphicFrame>
      <p:sp>
        <p:nvSpPr>
          <p:cNvPr id="30" name="Rectangle: Rounded Corners 52">
            <a:extLst>
              <a:ext uri="{FF2B5EF4-FFF2-40B4-BE49-F238E27FC236}">
                <a16:creationId xmlns:a16="http://schemas.microsoft.com/office/drawing/2014/main" id="{3DEA5D18-ECE1-EF7E-D186-B30EA31EFA96}"/>
              </a:ext>
            </a:extLst>
          </p:cNvPr>
          <p:cNvSpPr/>
          <p:nvPr/>
        </p:nvSpPr>
        <p:spPr>
          <a:xfrm>
            <a:off x="943979" y="2174963"/>
            <a:ext cx="5758701" cy="363408"/>
          </a:xfrm>
          <a:prstGeom prst="round2SameRect">
            <a:avLst/>
          </a:prstGeom>
          <a:solidFill>
            <a:srgbClr val="1E2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2" name="Table 100">
            <a:extLst>
              <a:ext uri="{FF2B5EF4-FFF2-40B4-BE49-F238E27FC236}">
                <a16:creationId xmlns:a16="http://schemas.microsoft.com/office/drawing/2014/main" id="{3F4FF761-6343-C587-0505-B574206E90D2}"/>
              </a:ext>
            </a:extLst>
          </p:cNvPr>
          <p:cNvGraphicFramePr>
            <a:graphicFrameLocks noGrp="1"/>
          </p:cNvGraphicFramePr>
          <p:nvPr>
            <p:extLst>
              <p:ext uri="{D42A27DB-BD31-4B8C-83A1-F6EECF244321}">
                <p14:modId xmlns:p14="http://schemas.microsoft.com/office/powerpoint/2010/main" val="1357283939"/>
              </p:ext>
            </p:extLst>
          </p:nvPr>
        </p:nvGraphicFramePr>
        <p:xfrm>
          <a:off x="1312365" y="2283306"/>
          <a:ext cx="5180925" cy="196664"/>
        </p:xfrm>
        <a:graphic>
          <a:graphicData uri="http://schemas.openxmlformats.org/drawingml/2006/table">
            <a:tbl>
              <a:tblPr firstRow="1" bandRow="1">
                <a:tableStyleId>{46F890A9-2807-4EBB-B81D-B2AA78EC7F39}</a:tableStyleId>
              </a:tblPr>
              <a:tblGrid>
                <a:gridCol w="1598335">
                  <a:extLst>
                    <a:ext uri="{9D8B030D-6E8A-4147-A177-3AD203B41FA5}">
                      <a16:colId xmlns:a16="http://schemas.microsoft.com/office/drawing/2014/main" val="3300177876"/>
                    </a:ext>
                  </a:extLst>
                </a:gridCol>
                <a:gridCol w="1431535">
                  <a:extLst>
                    <a:ext uri="{9D8B030D-6E8A-4147-A177-3AD203B41FA5}">
                      <a16:colId xmlns:a16="http://schemas.microsoft.com/office/drawing/2014/main" val="3058878714"/>
                    </a:ext>
                  </a:extLst>
                </a:gridCol>
                <a:gridCol w="1055144">
                  <a:extLst>
                    <a:ext uri="{9D8B030D-6E8A-4147-A177-3AD203B41FA5}">
                      <a16:colId xmlns:a16="http://schemas.microsoft.com/office/drawing/2014/main" val="765024550"/>
                    </a:ext>
                  </a:extLst>
                </a:gridCol>
                <a:gridCol w="1095911">
                  <a:extLst>
                    <a:ext uri="{9D8B030D-6E8A-4147-A177-3AD203B41FA5}">
                      <a16:colId xmlns:a16="http://schemas.microsoft.com/office/drawing/2014/main" val="3867799953"/>
                    </a:ext>
                  </a:extLst>
                </a:gridCol>
              </a:tblGrid>
              <a:tr h="196664">
                <a:tc>
                  <a:txBody>
                    <a:bodyPr/>
                    <a:lstStyle/>
                    <a:p>
                      <a:pPr algn="ctr" fontAlgn="b"/>
                      <a:r>
                        <a:rPr lang="en-US" sz="980" b="0" u="none" strike="noStrike">
                          <a:solidFill>
                            <a:schemeClr val="bg1"/>
                          </a:solidFill>
                          <a:effectLst/>
                          <a:latin typeface="Albertross bold" panose="020B0803020203020204" pitchFamily="34" charset="0"/>
                          <a:cs typeface="Albertross bold" panose="020B0803020203020204" pitchFamily="34" charset="0"/>
                        </a:rPr>
                        <a:t>Borough</a:t>
                      </a:r>
                      <a:endParaRPr lang="en-US" sz="980" b="0" i="0" u="none" strike="noStrike">
                        <a:solidFill>
                          <a:schemeClr val="bg1"/>
                        </a:solidFill>
                        <a:effectLst/>
                        <a:latin typeface="Albertross bold" panose="020B0803020203020204" pitchFamily="34" charset="0"/>
                        <a:cs typeface="Albertross bold" panose="020B0803020203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980" b="0" u="none" strike="noStrike">
                          <a:solidFill>
                            <a:schemeClr val="bg1"/>
                          </a:solidFill>
                          <a:effectLst/>
                          <a:latin typeface="Albertross bold" panose="020B0803020203020204" pitchFamily="34" charset="0"/>
                          <a:cs typeface="Albertross bold" panose="020B0803020203020204" pitchFamily="34" charset="0"/>
                        </a:rPr>
                        <a:t>          Avg. price May. 26</a:t>
                      </a:r>
                      <a:endParaRPr lang="en-US" sz="980" b="0" i="0" u="none" strike="noStrike">
                        <a:solidFill>
                          <a:schemeClr val="bg1"/>
                        </a:solidFill>
                        <a:effectLst/>
                        <a:latin typeface="Albertross bold" panose="020B0803020203020204" pitchFamily="34" charset="0"/>
                        <a:cs typeface="Albertross bold" panose="020B0803020203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980" b="0" u="none" strike="noStrike">
                          <a:solidFill>
                            <a:schemeClr val="bg1"/>
                          </a:solidFill>
                          <a:effectLst/>
                          <a:latin typeface="Albertross bold" panose="020B0803020203020204" pitchFamily="34" charset="0"/>
                          <a:cs typeface="Albertross bold" panose="020B0803020203020204" pitchFamily="34" charset="0"/>
                        </a:rPr>
                        <a:t>Monthly change</a:t>
                      </a:r>
                      <a:endParaRPr lang="en-US" sz="980" b="0" i="0" u="none" strike="noStrike">
                        <a:solidFill>
                          <a:schemeClr val="bg1"/>
                        </a:solidFill>
                        <a:effectLst/>
                        <a:latin typeface="Albertross bold" panose="020B0803020203020204" pitchFamily="34" charset="0"/>
                        <a:cs typeface="Albertross bold" panose="020B0803020203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980" b="0" u="none" strike="noStrike">
                          <a:solidFill>
                            <a:schemeClr val="bg1"/>
                          </a:solidFill>
                          <a:effectLst/>
                          <a:latin typeface="Albertross bold" panose="020B0803020203020204" pitchFamily="34" charset="0"/>
                          <a:cs typeface="Albertross bold" panose="020B0803020203020204" pitchFamily="34" charset="0"/>
                        </a:rPr>
                        <a:t>Annual change</a:t>
                      </a:r>
                      <a:endParaRPr lang="en-US" sz="980" b="0" i="0" u="none" strike="noStrike">
                        <a:solidFill>
                          <a:schemeClr val="bg1"/>
                        </a:solidFill>
                        <a:effectLst/>
                        <a:latin typeface="Albertross bold" panose="020B0803020203020204" pitchFamily="34" charset="0"/>
                        <a:cs typeface="Albertross bold" panose="020B0803020203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46160121"/>
                  </a:ext>
                </a:extLst>
              </a:tr>
            </a:tbl>
          </a:graphicData>
        </a:graphic>
      </p:graphicFrame>
      <p:sp>
        <p:nvSpPr>
          <p:cNvPr id="5" name="TextBox 4">
            <a:extLst>
              <a:ext uri="{FF2B5EF4-FFF2-40B4-BE49-F238E27FC236}">
                <a16:creationId xmlns:a16="http://schemas.microsoft.com/office/drawing/2014/main" id="{D85B9343-2576-92E0-E9D4-E0146BA523B1}"/>
              </a:ext>
            </a:extLst>
          </p:cNvPr>
          <p:cNvSpPr txBox="1">
            <a:spLocks/>
          </p:cNvSpPr>
          <p:nvPr/>
        </p:nvSpPr>
        <p:spPr>
          <a:xfrm>
            <a:off x="4692651" y="400806"/>
            <a:ext cx="1562100" cy="248145"/>
          </a:xfrm>
          <a:prstGeom prst="rect">
            <a:avLst/>
          </a:prstGeom>
          <a:noFill/>
        </p:spPr>
        <p:txBody>
          <a:bodyPr wrap="square">
            <a:spAutoFit/>
          </a:bodyPr>
          <a:lstStyle/>
          <a:p>
            <a:pPr algn="r">
              <a:lnSpc>
                <a:spcPts val="1250"/>
              </a:lnSpc>
            </a:pP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Monday </a:t>
            </a:r>
            <a:r>
              <a:rPr lang="en-GB" sz="800" spc="-10">
                <a:latin typeface="Albertross Light" panose="020B0403020203020204" pitchFamily="34" charset="0"/>
                <a:ea typeface="Calibri" panose="020F0502020204030204" pitchFamily="34" charset="0"/>
                <a:cs typeface="Albertross Light" panose="020B0403020203020204" pitchFamily="34" charset="0"/>
              </a:rPr>
              <a:t>18</a:t>
            </a:r>
            <a:r>
              <a:rPr lang="en-GB" sz="800" spc="-10" baseline="30000">
                <a:effectLst/>
                <a:latin typeface="Albertross Light" panose="020B0403020203020204" pitchFamily="34" charset="0"/>
                <a:ea typeface="Calibri" panose="020F0502020204030204" pitchFamily="34" charset="0"/>
                <a:cs typeface="Albertross Light" panose="020B0403020203020204" pitchFamily="34" charset="0"/>
              </a:rPr>
              <a:t>th</a:t>
            </a: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 May 2026</a:t>
            </a:r>
            <a:endParaRPr lang="en-GB" sz="800">
              <a:effectLst/>
              <a:latin typeface="Albertross Light" panose="020B0403020203020204" pitchFamily="34" charset="0"/>
              <a:ea typeface="Calibri" panose="020F0502020204030204" pitchFamily="34" charset="0"/>
              <a:cs typeface="Albertross Light" panose="020B0403020203020204" pitchFamily="34" charset="0"/>
            </a:endParaRPr>
          </a:p>
        </p:txBody>
      </p:sp>
      <p:sp>
        <p:nvSpPr>
          <p:cNvPr id="7" name="TextBox 6">
            <a:extLst>
              <a:ext uri="{FF2B5EF4-FFF2-40B4-BE49-F238E27FC236}">
                <a16:creationId xmlns:a16="http://schemas.microsoft.com/office/drawing/2014/main" id="{788FD908-D47F-B0FC-7C1B-166F385ECEE5}"/>
              </a:ext>
            </a:extLst>
          </p:cNvPr>
          <p:cNvSpPr txBox="1"/>
          <p:nvPr/>
        </p:nvSpPr>
        <p:spPr>
          <a:xfrm>
            <a:off x="84978" y="10338974"/>
            <a:ext cx="5842747" cy="276999"/>
          </a:xfrm>
          <a:prstGeom prst="rect">
            <a:avLst/>
          </a:prstGeom>
          <a:noFill/>
        </p:spPr>
        <p:txBody>
          <a:bodyPr wrap="square" rtlCol="0">
            <a:spAutoFit/>
          </a:bodyPr>
          <a:lstStyle/>
          <a:p>
            <a:r>
              <a:rPr lang="en-GB" sz="600" spc="-10">
                <a:latin typeface="Albatross Light" panose="020B0403020203020204" pitchFamily="34" charset="0"/>
                <a:cs typeface="Albatross Light" panose="020B0403020203020204" pitchFamily="34" charset="0"/>
              </a:rPr>
              <a:t>Copyright © 2026, Rightmove plc. Released 18</a:t>
            </a:r>
            <a:r>
              <a:rPr lang="en-GB" sz="600" spc="-10" baseline="30000">
                <a:latin typeface="Albatross Light" panose="020B0403020203020204" pitchFamily="34" charset="0"/>
                <a:cs typeface="Albatross Light" panose="020B0403020203020204" pitchFamily="34" charset="0"/>
              </a:rPr>
              <a:t>th</a:t>
            </a:r>
            <a:r>
              <a:rPr lang="en-GB" sz="600" spc="-10">
                <a:latin typeface="Albatross Light" panose="020B0403020203020204" pitchFamily="34" charset="0"/>
                <a:cs typeface="Albatross Light" panose="020B0403020203020204" pitchFamily="34" charset="0"/>
              </a:rPr>
              <a:t> May. For media enquiries and interviews please contact the Rightmove press office: </a:t>
            </a:r>
            <a:br>
              <a:rPr lang="en-GB" sz="600" spc="-10">
                <a:latin typeface="Albatross Light" panose="020B0403020203020204" pitchFamily="34" charset="0"/>
                <a:cs typeface="Albatross Light" panose="020B0403020203020204" pitchFamily="34" charset="0"/>
              </a:rPr>
            </a:br>
            <a:r>
              <a:rPr lang="en-GB" sz="600" b="1" spc="-10">
                <a:latin typeface="Albertross bold" panose="020B0803020203020204" pitchFamily="34" charset="0"/>
                <a:cs typeface="Albertross bold" panose="020B0803020203020204" pitchFamily="34" charset="0"/>
              </a:rPr>
              <a:t>M </a:t>
            </a:r>
            <a:r>
              <a:rPr lang="en-GB" sz="600" spc="-10">
                <a:latin typeface="Albatross Light" panose="020B0403020203020204" pitchFamily="34" charset="0"/>
                <a:cs typeface="Albatross Light" panose="020B0403020203020204" pitchFamily="34" charset="0"/>
              </a:rPr>
              <a:t>07814 902 706  </a:t>
            </a:r>
            <a:r>
              <a:rPr lang="en-GB" sz="600" spc="-10">
                <a:latin typeface="Albertross bold" panose="020B0803020203020204" pitchFamily="34" charset="0"/>
                <a:cs typeface="Albertross bold" panose="020B0803020203020204" pitchFamily="34" charset="0"/>
              </a:rPr>
              <a:t>E </a:t>
            </a:r>
            <a:r>
              <a:rPr lang="en-GB" sz="600" spc="-10">
                <a:latin typeface="Albatross Light" panose="020B0403020203020204" pitchFamily="34" charset="0"/>
                <a:cs typeface="Albatross Light" panose="020B0403020203020204" pitchFamily="34" charset="0"/>
              </a:rPr>
              <a:t>press@rightmove.co.uk</a:t>
            </a:r>
          </a:p>
        </p:txBody>
      </p:sp>
    </p:spTree>
    <p:extLst>
      <p:ext uri="{BB962C8B-B14F-4D97-AF65-F5344CB8AC3E}">
        <p14:creationId xmlns:p14="http://schemas.microsoft.com/office/powerpoint/2010/main" val="329039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122394-8EE4-D710-35E8-339E44A5A82D}"/>
              </a:ext>
            </a:extLst>
          </p:cNvPr>
          <p:cNvSpPr txBox="1">
            <a:spLocks/>
          </p:cNvSpPr>
          <p:nvPr/>
        </p:nvSpPr>
        <p:spPr>
          <a:xfrm>
            <a:off x="853328" y="947738"/>
            <a:ext cx="4829922" cy="584775"/>
          </a:xfrm>
          <a:prstGeom prst="rect">
            <a:avLst/>
          </a:prstGeom>
          <a:noFill/>
        </p:spPr>
        <p:txBody>
          <a:bodyPr wrap="square" rtlCol="0">
            <a:spAutoFit/>
          </a:bodyPr>
          <a:lstStyle/>
          <a:p>
            <a:r>
              <a:rPr lang="en-GB" sz="3200" b="1" spc="-50">
                <a:solidFill>
                  <a:srgbClr val="000332"/>
                </a:solidFill>
                <a:uFill>
                  <a:solidFill>
                    <a:srgbClr val="00DEB5"/>
                  </a:solidFill>
                </a:uFill>
                <a:latin typeface="Albertross" panose="020B0603020203020204" pitchFamily="34" charset="0"/>
                <a:cs typeface="Albertross" panose="020B0603020203020204" pitchFamily="34" charset="0"/>
              </a:rPr>
              <a:t>About the Index</a:t>
            </a:r>
          </a:p>
        </p:txBody>
      </p:sp>
      <p:sp>
        <p:nvSpPr>
          <p:cNvPr id="10" name="TextBox 9">
            <a:extLst>
              <a:ext uri="{FF2B5EF4-FFF2-40B4-BE49-F238E27FC236}">
                <a16:creationId xmlns:a16="http://schemas.microsoft.com/office/drawing/2014/main" id="{F92BD3A9-1284-A91E-8061-36C7EE3FA415}"/>
              </a:ext>
            </a:extLst>
          </p:cNvPr>
          <p:cNvSpPr txBox="1"/>
          <p:nvPr/>
        </p:nvSpPr>
        <p:spPr>
          <a:xfrm>
            <a:off x="866696" y="1654809"/>
            <a:ext cx="5837984" cy="2585964"/>
          </a:xfrm>
          <a:prstGeom prst="rect">
            <a:avLst/>
          </a:prstGeom>
          <a:noFill/>
        </p:spPr>
        <p:txBody>
          <a:bodyPr wrap="square">
            <a:spAutoFit/>
          </a:bodyPr>
          <a:lstStyle/>
          <a:p>
            <a:pPr>
              <a:lnSpc>
                <a:spcPts val="1250"/>
              </a:lnSpc>
            </a:pPr>
            <a:r>
              <a:rPr lang="en-US" sz="900" spc="-10">
                <a:solidFill>
                  <a:srgbClr val="000332"/>
                </a:solidFill>
                <a:effectLst/>
                <a:latin typeface="Albertross Light" panose="020B0403020203020204" charset="0"/>
                <a:ea typeface="Calibri" panose="020F0502020204030204" pitchFamily="34" charset="0"/>
                <a:cs typeface="Albertross Light" panose="020B0403020203020204" charset="0"/>
              </a:rPr>
              <a:t>The Index includes asking price breakdowns in the housing market to offer trends at three different sectors of the market: first-time buyer, second-stepper and top of the ladder. Inner London prices have been excluded from this </a:t>
            </a:r>
            <a:r>
              <a:rPr lang="en-US" sz="900" spc="-10" err="1">
                <a:solidFill>
                  <a:srgbClr val="000332"/>
                </a:solidFill>
                <a:effectLst/>
                <a:latin typeface="Albertross Light" panose="020B0403020203020204" charset="0"/>
                <a:ea typeface="Calibri" panose="020F0502020204030204" pitchFamily="34" charset="0"/>
                <a:cs typeface="Albertross Light" panose="020B0403020203020204" charset="0"/>
              </a:rPr>
              <a:t>categorisation</a:t>
            </a:r>
            <a:r>
              <a:rPr lang="en-US" sz="900" spc="-10">
                <a:solidFill>
                  <a:srgbClr val="000332"/>
                </a:solidFill>
                <a:effectLst/>
                <a:latin typeface="Albertross Light" panose="020B0403020203020204" charset="0"/>
                <a:ea typeface="Calibri" panose="020F0502020204030204" pitchFamily="34" charset="0"/>
                <a:cs typeface="Albertross Light" panose="020B0403020203020204" charset="0"/>
              </a:rPr>
              <a:t> as the normal housing ladder is not really applicable. The Rightmove House Price Index methodology was last updated and restated in January 2018. </a:t>
            </a:r>
          </a:p>
          <a:p>
            <a:pPr>
              <a:lnSpc>
                <a:spcPts val="1250"/>
              </a:lnSpc>
            </a:pPr>
            <a:endParaRPr lang="en-US" sz="900" spc="-10">
              <a:solidFill>
                <a:srgbClr val="000332"/>
              </a:solidFill>
              <a:effectLst/>
              <a:latin typeface="Albertross Light" panose="020B0403020203020204" charset="0"/>
              <a:ea typeface="Calibri" panose="020F0502020204030204" pitchFamily="34" charset="0"/>
              <a:cs typeface="Albertross Light" panose="020B0403020203020204" charset="0"/>
            </a:endParaRPr>
          </a:p>
          <a:p>
            <a:pPr>
              <a:lnSpc>
                <a:spcPts val="1250"/>
              </a:lnSpc>
            </a:pPr>
            <a:r>
              <a:rPr lang="en-US" sz="900" spc="-10">
                <a:solidFill>
                  <a:srgbClr val="000332"/>
                </a:solidFill>
                <a:effectLst/>
                <a:latin typeface="Albertross Light" panose="020B0403020203020204" charset="0"/>
                <a:ea typeface="Calibri" panose="020F0502020204030204" pitchFamily="34" charset="0"/>
                <a:cs typeface="Albertross Light" panose="020B0403020203020204" charset="0"/>
              </a:rPr>
              <a:t>Rightmove is in a unique position to identify any immediate changes in the market. Rightmove’s House Price Index is compiled from the asking prices of properties coming onto the market via over 16,000 estate agency branches listing on Rightmove.co.uk. Rather than being a survey of opinions as with some other indices, it is produced from factual data of actual asking prices of properties currently on the market. The sample includes up to 200,000 homes each month, making it the largest and most up-to-date monthly sample of any house price indicator in the UK. The Index differs from other house price indicators in that it reflects asking prices when properties first come onto the market, rather than those recorded by lenders during the mortgage application process or final sales prices reported to the Land Registry. In essence, Rightmove’s Index measures prices at the very beginning of the home buying and selling process while other indices measure prices at points later in the process. Having a large sample size and providing real-time data, the Rightmove Index has established itself as a reliable indicator of current and future trends in the housing market. </a:t>
            </a:r>
          </a:p>
        </p:txBody>
      </p:sp>
      <p:grpSp>
        <p:nvGrpSpPr>
          <p:cNvPr id="17" name="Group 16">
            <a:extLst>
              <a:ext uri="{FF2B5EF4-FFF2-40B4-BE49-F238E27FC236}">
                <a16:creationId xmlns:a16="http://schemas.microsoft.com/office/drawing/2014/main" id="{19D3AF1D-2744-5660-5C8E-6FE0A76B0682}"/>
              </a:ext>
            </a:extLst>
          </p:cNvPr>
          <p:cNvGrpSpPr>
            <a:grpSpLocks noGrp="1" noUngrp="1" noRot="1" noMove="1" noResize="1"/>
          </p:cNvGrpSpPr>
          <p:nvPr/>
        </p:nvGrpSpPr>
        <p:grpSpPr>
          <a:xfrm>
            <a:off x="935039" y="390525"/>
            <a:ext cx="1009118" cy="206059"/>
            <a:chOff x="935038" y="96470"/>
            <a:chExt cx="1692987" cy="345703"/>
          </a:xfrm>
        </p:grpSpPr>
        <p:sp>
          <p:nvSpPr>
            <p:cNvPr id="15" name="Freeform: Shape 14">
              <a:extLst>
                <a:ext uri="{FF2B5EF4-FFF2-40B4-BE49-F238E27FC236}">
                  <a16:creationId xmlns:a16="http://schemas.microsoft.com/office/drawing/2014/main" id="{FEB374B8-3A2E-C82E-FBEA-C1B61FC477ED}"/>
                </a:ext>
              </a:extLst>
            </p:cNvPr>
            <p:cNvSpPr>
              <a:spLocks noGrp="1" noRot="1" noMove="1" noResize="1" noEditPoints="1" noAdjustHandles="1" noChangeArrowheads="1" noChangeShapeType="1"/>
            </p:cNvSpPr>
            <p:nvPr/>
          </p:nvSpPr>
          <p:spPr>
            <a:xfrm>
              <a:off x="2415079" y="96470"/>
              <a:ext cx="212946" cy="215400"/>
            </a:xfrm>
            <a:custGeom>
              <a:avLst/>
              <a:gdLst>
                <a:gd name="connsiteX0" fmla="*/ 157395 w 212946"/>
                <a:gd name="connsiteY0" fmla="*/ 190137 h 215400"/>
                <a:gd name="connsiteX1" fmla="*/ 186493 w 212946"/>
                <a:gd name="connsiteY1" fmla="*/ 190137 h 215400"/>
                <a:gd name="connsiteX2" fmla="*/ 186493 w 212946"/>
                <a:gd name="connsiteY2" fmla="*/ 101052 h 215400"/>
                <a:gd name="connsiteX3" fmla="*/ 107134 w 212946"/>
                <a:gd name="connsiteY3" fmla="*/ 33241 h 215400"/>
                <a:gd name="connsiteX4" fmla="*/ 27776 w 212946"/>
                <a:gd name="connsiteY4" fmla="*/ 101052 h 215400"/>
                <a:gd name="connsiteX5" fmla="*/ 27776 w 212946"/>
                <a:gd name="connsiteY5" fmla="*/ 190137 h 215400"/>
                <a:gd name="connsiteX6" fmla="*/ 56874 w 212946"/>
                <a:gd name="connsiteY6" fmla="*/ 190137 h 215400"/>
                <a:gd name="connsiteX7" fmla="*/ 108457 w 212946"/>
                <a:gd name="connsiteY7" fmla="*/ 146259 h 215400"/>
                <a:gd name="connsiteX8" fmla="*/ 157395 w 212946"/>
                <a:gd name="connsiteY8" fmla="*/ 190137 h 215400"/>
                <a:gd name="connsiteX9" fmla="*/ 190461 w 212946"/>
                <a:gd name="connsiteY9" fmla="*/ 215400 h 215400"/>
                <a:gd name="connsiteX10" fmla="*/ 148136 w 212946"/>
                <a:gd name="connsiteY10" fmla="*/ 215400 h 215400"/>
                <a:gd name="connsiteX11" fmla="*/ 107134 w 212946"/>
                <a:gd name="connsiteY11" fmla="*/ 179500 h 215400"/>
                <a:gd name="connsiteX12" fmla="*/ 64810 w 212946"/>
                <a:gd name="connsiteY12" fmla="*/ 215400 h 215400"/>
                <a:gd name="connsiteX13" fmla="*/ 22485 w 212946"/>
                <a:gd name="connsiteY13" fmla="*/ 215400 h 215400"/>
                <a:gd name="connsiteX14" fmla="*/ 6613 w 212946"/>
                <a:gd name="connsiteY14" fmla="*/ 208752 h 215400"/>
                <a:gd name="connsiteX15" fmla="*/ 0 w 212946"/>
                <a:gd name="connsiteY15" fmla="*/ 192796 h 215400"/>
                <a:gd name="connsiteX16" fmla="*/ 0 w 212946"/>
                <a:gd name="connsiteY16" fmla="*/ 98393 h 215400"/>
                <a:gd name="connsiteX17" fmla="*/ 6613 w 212946"/>
                <a:gd name="connsiteY17" fmla="*/ 82437 h 215400"/>
                <a:gd name="connsiteX18" fmla="*/ 7936 w 212946"/>
                <a:gd name="connsiteY18" fmla="*/ 81107 h 215400"/>
                <a:gd name="connsiteX19" fmla="*/ 107134 w 212946"/>
                <a:gd name="connsiteY19" fmla="*/ 0 h 215400"/>
                <a:gd name="connsiteX20" fmla="*/ 206333 w 212946"/>
                <a:gd name="connsiteY20" fmla="*/ 83767 h 215400"/>
                <a:gd name="connsiteX21" fmla="*/ 212946 w 212946"/>
                <a:gd name="connsiteY21" fmla="*/ 99722 h 215400"/>
                <a:gd name="connsiteX22" fmla="*/ 212946 w 212946"/>
                <a:gd name="connsiteY22" fmla="*/ 194126 h 215400"/>
                <a:gd name="connsiteX23" fmla="*/ 206333 w 212946"/>
                <a:gd name="connsiteY23" fmla="*/ 210082 h 215400"/>
                <a:gd name="connsiteX24" fmla="*/ 190461 w 212946"/>
                <a:gd name="connsiteY24" fmla="*/ 215400 h 2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946" h="215400">
                  <a:moveTo>
                    <a:pt x="157395" y="190137"/>
                  </a:moveTo>
                  <a:lnTo>
                    <a:pt x="186493" y="190137"/>
                  </a:lnTo>
                  <a:lnTo>
                    <a:pt x="186493" y="101052"/>
                  </a:lnTo>
                  <a:lnTo>
                    <a:pt x="107134" y="33241"/>
                  </a:lnTo>
                  <a:lnTo>
                    <a:pt x="27776" y="101052"/>
                  </a:lnTo>
                  <a:lnTo>
                    <a:pt x="27776" y="190137"/>
                  </a:lnTo>
                  <a:lnTo>
                    <a:pt x="56874" y="190137"/>
                  </a:lnTo>
                  <a:lnTo>
                    <a:pt x="108457" y="146259"/>
                  </a:lnTo>
                  <a:lnTo>
                    <a:pt x="157395" y="190137"/>
                  </a:lnTo>
                  <a:close/>
                  <a:moveTo>
                    <a:pt x="190461" y="215400"/>
                  </a:moveTo>
                  <a:lnTo>
                    <a:pt x="148136" y="215400"/>
                  </a:lnTo>
                  <a:lnTo>
                    <a:pt x="107134" y="179500"/>
                  </a:lnTo>
                  <a:lnTo>
                    <a:pt x="64810" y="215400"/>
                  </a:lnTo>
                  <a:lnTo>
                    <a:pt x="22485" y="215400"/>
                  </a:lnTo>
                  <a:cubicBezTo>
                    <a:pt x="17194" y="215400"/>
                    <a:pt x="10581" y="212741"/>
                    <a:pt x="6613" y="208752"/>
                  </a:cubicBezTo>
                  <a:cubicBezTo>
                    <a:pt x="2645" y="204763"/>
                    <a:pt x="0" y="199445"/>
                    <a:pt x="0" y="192796"/>
                  </a:cubicBezTo>
                  <a:lnTo>
                    <a:pt x="0" y="98393"/>
                  </a:lnTo>
                  <a:cubicBezTo>
                    <a:pt x="0" y="93074"/>
                    <a:pt x="2645" y="86426"/>
                    <a:pt x="6613" y="82437"/>
                  </a:cubicBezTo>
                  <a:lnTo>
                    <a:pt x="7936" y="81107"/>
                  </a:lnTo>
                  <a:lnTo>
                    <a:pt x="107134" y="0"/>
                  </a:lnTo>
                  <a:lnTo>
                    <a:pt x="206333" y="83767"/>
                  </a:lnTo>
                  <a:cubicBezTo>
                    <a:pt x="210301" y="87756"/>
                    <a:pt x="212946" y="93074"/>
                    <a:pt x="212946" y="99722"/>
                  </a:cubicBezTo>
                  <a:lnTo>
                    <a:pt x="212946" y="194126"/>
                  </a:lnTo>
                  <a:cubicBezTo>
                    <a:pt x="212946" y="199445"/>
                    <a:pt x="210301" y="206093"/>
                    <a:pt x="206333" y="210082"/>
                  </a:cubicBezTo>
                  <a:cubicBezTo>
                    <a:pt x="201042" y="214071"/>
                    <a:pt x="195752" y="215400"/>
                    <a:pt x="190461" y="215400"/>
                  </a:cubicBezTo>
                </a:path>
              </a:pathLst>
            </a:custGeom>
            <a:solidFill>
              <a:srgbClr val="00DEB6"/>
            </a:solidFill>
            <a:ln w="1317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CF03D9D-6F70-EE95-2A86-22CE405CA141}"/>
                </a:ext>
              </a:extLst>
            </p:cNvPr>
            <p:cNvSpPr>
              <a:spLocks noGrp="1" noRot="1" noMove="1" noResize="1" noEditPoints="1" noAdjustHandles="1" noChangeArrowheads="1" noChangeShapeType="1"/>
            </p:cNvSpPr>
            <p:nvPr/>
          </p:nvSpPr>
          <p:spPr>
            <a:xfrm>
              <a:off x="935038" y="158962"/>
              <a:ext cx="1429781" cy="283211"/>
            </a:xfrm>
            <a:custGeom>
              <a:avLst/>
              <a:gdLst>
                <a:gd name="connsiteX0" fmla="*/ 863688 w 1429781"/>
                <a:gd name="connsiteY0" fmla="*/ 61163 h 283211"/>
                <a:gd name="connsiteX1" fmla="*/ 834590 w 1429781"/>
                <a:gd name="connsiteY1" fmla="*/ 66482 h 283211"/>
                <a:gd name="connsiteX2" fmla="*/ 810783 w 1429781"/>
                <a:gd name="connsiteY2" fmla="*/ 82437 h 283211"/>
                <a:gd name="connsiteX3" fmla="*/ 804169 w 1429781"/>
                <a:gd name="connsiteY3" fmla="*/ 75789 h 283211"/>
                <a:gd name="connsiteX4" fmla="*/ 794911 w 1429781"/>
                <a:gd name="connsiteY4" fmla="*/ 69141 h 283211"/>
                <a:gd name="connsiteX5" fmla="*/ 781684 w 1429781"/>
                <a:gd name="connsiteY5" fmla="*/ 63822 h 283211"/>
                <a:gd name="connsiteX6" fmla="*/ 764490 w 1429781"/>
                <a:gd name="connsiteY6" fmla="*/ 62493 h 283211"/>
                <a:gd name="connsiteX7" fmla="*/ 738037 w 1429781"/>
                <a:gd name="connsiteY7" fmla="*/ 67811 h 283211"/>
                <a:gd name="connsiteX8" fmla="*/ 719520 w 1429781"/>
                <a:gd name="connsiteY8" fmla="*/ 82437 h 283211"/>
                <a:gd name="connsiteX9" fmla="*/ 718197 w 1429781"/>
                <a:gd name="connsiteY9" fmla="*/ 65152 h 283211"/>
                <a:gd name="connsiteX10" fmla="*/ 671905 w 1429781"/>
                <a:gd name="connsiteY10" fmla="*/ 65152 h 283211"/>
                <a:gd name="connsiteX11" fmla="*/ 671905 w 1429781"/>
                <a:gd name="connsiteY11" fmla="*/ 216730 h 283211"/>
                <a:gd name="connsiteX12" fmla="*/ 719520 w 1429781"/>
                <a:gd name="connsiteY12" fmla="*/ 216730 h 283211"/>
                <a:gd name="connsiteX13" fmla="*/ 719520 w 1429781"/>
                <a:gd name="connsiteY13" fmla="*/ 135622 h 283211"/>
                <a:gd name="connsiteX14" fmla="*/ 727456 w 1429781"/>
                <a:gd name="connsiteY14" fmla="*/ 111689 h 283211"/>
                <a:gd name="connsiteX15" fmla="*/ 749941 w 1429781"/>
                <a:gd name="connsiteY15" fmla="*/ 102382 h 283211"/>
                <a:gd name="connsiteX16" fmla="*/ 768458 w 1429781"/>
                <a:gd name="connsiteY16" fmla="*/ 110359 h 283211"/>
                <a:gd name="connsiteX17" fmla="*/ 775071 w 1429781"/>
                <a:gd name="connsiteY17" fmla="*/ 131633 h 283211"/>
                <a:gd name="connsiteX18" fmla="*/ 775071 w 1429781"/>
                <a:gd name="connsiteY18" fmla="*/ 218059 h 283211"/>
                <a:gd name="connsiteX19" fmla="*/ 821364 w 1429781"/>
                <a:gd name="connsiteY19" fmla="*/ 218059 h 283211"/>
                <a:gd name="connsiteX20" fmla="*/ 821364 w 1429781"/>
                <a:gd name="connsiteY20" fmla="*/ 136952 h 283211"/>
                <a:gd name="connsiteX21" fmla="*/ 829300 w 1429781"/>
                <a:gd name="connsiteY21" fmla="*/ 113019 h 283211"/>
                <a:gd name="connsiteX22" fmla="*/ 851785 w 1429781"/>
                <a:gd name="connsiteY22" fmla="*/ 103711 h 283211"/>
                <a:gd name="connsiteX23" fmla="*/ 870302 w 1429781"/>
                <a:gd name="connsiteY23" fmla="*/ 111689 h 283211"/>
                <a:gd name="connsiteX24" fmla="*/ 876915 w 1429781"/>
                <a:gd name="connsiteY24" fmla="*/ 132963 h 283211"/>
                <a:gd name="connsiteX25" fmla="*/ 876915 w 1429781"/>
                <a:gd name="connsiteY25" fmla="*/ 219389 h 283211"/>
                <a:gd name="connsiteX26" fmla="*/ 924530 w 1429781"/>
                <a:gd name="connsiteY26" fmla="*/ 219389 h 283211"/>
                <a:gd name="connsiteX27" fmla="*/ 924530 w 1429781"/>
                <a:gd name="connsiteY27" fmla="*/ 126315 h 283211"/>
                <a:gd name="connsiteX28" fmla="*/ 908658 w 1429781"/>
                <a:gd name="connsiteY28" fmla="*/ 81107 h 283211"/>
                <a:gd name="connsiteX29" fmla="*/ 863688 w 1429781"/>
                <a:gd name="connsiteY29" fmla="*/ 61163 h 283211"/>
                <a:gd name="connsiteX30" fmla="*/ 1059440 w 1429781"/>
                <a:gd name="connsiteY30" fmla="*/ 154237 h 283211"/>
                <a:gd name="connsiteX31" fmla="*/ 1052827 w 1429781"/>
                <a:gd name="connsiteY31" fmla="*/ 167533 h 283211"/>
                <a:gd name="connsiteX32" fmla="*/ 1040923 w 1429781"/>
                <a:gd name="connsiteY32" fmla="*/ 176841 h 283211"/>
                <a:gd name="connsiteX33" fmla="*/ 1025051 w 1429781"/>
                <a:gd name="connsiteY33" fmla="*/ 180830 h 283211"/>
                <a:gd name="connsiteX34" fmla="*/ 1009180 w 1429781"/>
                <a:gd name="connsiteY34" fmla="*/ 176841 h 283211"/>
                <a:gd name="connsiteX35" fmla="*/ 997276 w 1429781"/>
                <a:gd name="connsiteY35" fmla="*/ 167533 h 283211"/>
                <a:gd name="connsiteX36" fmla="*/ 990663 w 1429781"/>
                <a:gd name="connsiteY36" fmla="*/ 154237 h 283211"/>
                <a:gd name="connsiteX37" fmla="*/ 988017 w 1429781"/>
                <a:gd name="connsiteY37" fmla="*/ 139611 h 283211"/>
                <a:gd name="connsiteX38" fmla="*/ 990663 w 1429781"/>
                <a:gd name="connsiteY38" fmla="*/ 124985 h 283211"/>
                <a:gd name="connsiteX39" fmla="*/ 997276 w 1429781"/>
                <a:gd name="connsiteY39" fmla="*/ 111689 h 283211"/>
                <a:gd name="connsiteX40" fmla="*/ 1009180 w 1429781"/>
                <a:gd name="connsiteY40" fmla="*/ 102382 h 283211"/>
                <a:gd name="connsiteX41" fmla="*/ 1025051 w 1429781"/>
                <a:gd name="connsiteY41" fmla="*/ 98393 h 283211"/>
                <a:gd name="connsiteX42" fmla="*/ 1040923 w 1429781"/>
                <a:gd name="connsiteY42" fmla="*/ 102382 h 283211"/>
                <a:gd name="connsiteX43" fmla="*/ 1052827 w 1429781"/>
                <a:gd name="connsiteY43" fmla="*/ 111689 h 283211"/>
                <a:gd name="connsiteX44" fmla="*/ 1059440 w 1429781"/>
                <a:gd name="connsiteY44" fmla="*/ 124985 h 283211"/>
                <a:gd name="connsiteX45" fmla="*/ 1062086 w 1429781"/>
                <a:gd name="connsiteY45" fmla="*/ 139611 h 283211"/>
                <a:gd name="connsiteX46" fmla="*/ 1059440 w 1429781"/>
                <a:gd name="connsiteY46" fmla="*/ 154237 h 283211"/>
                <a:gd name="connsiteX47" fmla="*/ 1084571 w 1429781"/>
                <a:gd name="connsiteY47" fmla="*/ 82437 h 283211"/>
                <a:gd name="connsiteX48" fmla="*/ 1058118 w 1429781"/>
                <a:gd name="connsiteY48" fmla="*/ 65152 h 283211"/>
                <a:gd name="connsiteX49" fmla="*/ 1023729 w 1429781"/>
                <a:gd name="connsiteY49" fmla="*/ 58504 h 283211"/>
                <a:gd name="connsiteX50" fmla="*/ 989340 w 1429781"/>
                <a:gd name="connsiteY50" fmla="*/ 65152 h 283211"/>
                <a:gd name="connsiteX51" fmla="*/ 962887 w 1429781"/>
                <a:gd name="connsiteY51" fmla="*/ 82437 h 283211"/>
                <a:gd name="connsiteX52" fmla="*/ 945693 w 1429781"/>
                <a:gd name="connsiteY52" fmla="*/ 107700 h 283211"/>
                <a:gd name="connsiteX53" fmla="*/ 939079 w 1429781"/>
                <a:gd name="connsiteY53" fmla="*/ 139611 h 283211"/>
                <a:gd name="connsiteX54" fmla="*/ 945693 w 1429781"/>
                <a:gd name="connsiteY54" fmla="*/ 171522 h 283211"/>
                <a:gd name="connsiteX55" fmla="*/ 962887 w 1429781"/>
                <a:gd name="connsiteY55" fmla="*/ 196785 h 283211"/>
                <a:gd name="connsiteX56" fmla="*/ 989340 w 1429781"/>
                <a:gd name="connsiteY56" fmla="*/ 214071 h 283211"/>
                <a:gd name="connsiteX57" fmla="*/ 1023729 w 1429781"/>
                <a:gd name="connsiteY57" fmla="*/ 220719 h 283211"/>
                <a:gd name="connsiteX58" fmla="*/ 1058118 w 1429781"/>
                <a:gd name="connsiteY58" fmla="*/ 214071 h 283211"/>
                <a:gd name="connsiteX59" fmla="*/ 1084571 w 1429781"/>
                <a:gd name="connsiteY59" fmla="*/ 196785 h 283211"/>
                <a:gd name="connsiteX60" fmla="*/ 1101765 w 1429781"/>
                <a:gd name="connsiteY60" fmla="*/ 171522 h 283211"/>
                <a:gd name="connsiteX61" fmla="*/ 1108378 w 1429781"/>
                <a:gd name="connsiteY61" fmla="*/ 139611 h 283211"/>
                <a:gd name="connsiteX62" fmla="*/ 1101765 w 1429781"/>
                <a:gd name="connsiteY62" fmla="*/ 107700 h 283211"/>
                <a:gd name="connsiteX63" fmla="*/ 1084571 w 1429781"/>
                <a:gd name="connsiteY63" fmla="*/ 82437 h 283211"/>
                <a:gd name="connsiteX64" fmla="*/ 1227416 w 1429781"/>
                <a:gd name="connsiteY64" fmla="*/ 63822 h 283211"/>
                <a:gd name="connsiteX65" fmla="*/ 1191705 w 1429781"/>
                <a:gd name="connsiteY65" fmla="*/ 163545 h 283211"/>
                <a:gd name="connsiteX66" fmla="*/ 1154671 w 1429781"/>
                <a:gd name="connsiteY66" fmla="*/ 63822 h 283211"/>
                <a:gd name="connsiteX67" fmla="*/ 1101765 w 1429781"/>
                <a:gd name="connsiteY67" fmla="*/ 63822 h 283211"/>
                <a:gd name="connsiteX68" fmla="*/ 1167897 w 1429781"/>
                <a:gd name="connsiteY68" fmla="*/ 215400 h 283211"/>
                <a:gd name="connsiteX69" fmla="*/ 1212867 w 1429781"/>
                <a:gd name="connsiteY69" fmla="*/ 215400 h 283211"/>
                <a:gd name="connsiteX70" fmla="*/ 1280322 w 1429781"/>
                <a:gd name="connsiteY70" fmla="*/ 63822 h 283211"/>
                <a:gd name="connsiteX71" fmla="*/ 1227416 w 1429781"/>
                <a:gd name="connsiteY71" fmla="*/ 63822 h 283211"/>
                <a:gd name="connsiteX72" fmla="*/ 1318679 w 1429781"/>
                <a:gd name="connsiteY72" fmla="*/ 123656 h 283211"/>
                <a:gd name="connsiteX73" fmla="*/ 1321324 w 1429781"/>
                <a:gd name="connsiteY73" fmla="*/ 114348 h 283211"/>
                <a:gd name="connsiteX74" fmla="*/ 1327938 w 1429781"/>
                <a:gd name="connsiteY74" fmla="*/ 105041 h 283211"/>
                <a:gd name="connsiteX75" fmla="*/ 1338519 w 1429781"/>
                <a:gd name="connsiteY75" fmla="*/ 98393 h 283211"/>
                <a:gd name="connsiteX76" fmla="*/ 1353068 w 1429781"/>
                <a:gd name="connsiteY76" fmla="*/ 95733 h 283211"/>
                <a:gd name="connsiteX77" fmla="*/ 1367617 w 1429781"/>
                <a:gd name="connsiteY77" fmla="*/ 98393 h 283211"/>
                <a:gd name="connsiteX78" fmla="*/ 1378198 w 1429781"/>
                <a:gd name="connsiteY78" fmla="*/ 105041 h 283211"/>
                <a:gd name="connsiteX79" fmla="*/ 1384811 w 1429781"/>
                <a:gd name="connsiteY79" fmla="*/ 114348 h 283211"/>
                <a:gd name="connsiteX80" fmla="*/ 1387457 w 1429781"/>
                <a:gd name="connsiteY80" fmla="*/ 123656 h 283211"/>
                <a:gd name="connsiteX81" fmla="*/ 1318679 w 1429781"/>
                <a:gd name="connsiteY81" fmla="*/ 123656 h 283211"/>
                <a:gd name="connsiteX82" fmla="*/ 1429781 w 1429781"/>
                <a:gd name="connsiteY82" fmla="*/ 144930 h 283211"/>
                <a:gd name="connsiteX83" fmla="*/ 1424491 w 1429781"/>
                <a:gd name="connsiteY83" fmla="*/ 110359 h 283211"/>
                <a:gd name="connsiteX84" fmla="*/ 1409942 w 1429781"/>
                <a:gd name="connsiteY84" fmla="*/ 82437 h 283211"/>
                <a:gd name="connsiteX85" fmla="*/ 1386134 w 1429781"/>
                <a:gd name="connsiteY85" fmla="*/ 65152 h 283211"/>
                <a:gd name="connsiteX86" fmla="*/ 1353068 w 1429781"/>
                <a:gd name="connsiteY86" fmla="*/ 58504 h 283211"/>
                <a:gd name="connsiteX87" fmla="*/ 1318679 w 1429781"/>
                <a:gd name="connsiteY87" fmla="*/ 65152 h 283211"/>
                <a:gd name="connsiteX88" fmla="*/ 1293549 w 1429781"/>
                <a:gd name="connsiteY88" fmla="*/ 82437 h 283211"/>
                <a:gd name="connsiteX89" fmla="*/ 1277677 w 1429781"/>
                <a:gd name="connsiteY89" fmla="*/ 107700 h 283211"/>
                <a:gd name="connsiteX90" fmla="*/ 1272386 w 1429781"/>
                <a:gd name="connsiteY90" fmla="*/ 138282 h 283211"/>
                <a:gd name="connsiteX91" fmla="*/ 1277677 w 1429781"/>
                <a:gd name="connsiteY91" fmla="*/ 171522 h 283211"/>
                <a:gd name="connsiteX92" fmla="*/ 1294871 w 1429781"/>
                <a:gd name="connsiteY92" fmla="*/ 196785 h 283211"/>
                <a:gd name="connsiteX93" fmla="*/ 1321324 w 1429781"/>
                <a:gd name="connsiteY93" fmla="*/ 212741 h 283211"/>
                <a:gd name="connsiteX94" fmla="*/ 1357036 w 1429781"/>
                <a:gd name="connsiteY94" fmla="*/ 218059 h 283211"/>
                <a:gd name="connsiteX95" fmla="*/ 1383489 w 1429781"/>
                <a:gd name="connsiteY95" fmla="*/ 215400 h 283211"/>
                <a:gd name="connsiteX96" fmla="*/ 1403328 w 1429781"/>
                <a:gd name="connsiteY96" fmla="*/ 208752 h 283211"/>
                <a:gd name="connsiteX97" fmla="*/ 1416555 w 1429781"/>
                <a:gd name="connsiteY97" fmla="*/ 202104 h 283211"/>
                <a:gd name="connsiteX98" fmla="*/ 1424491 w 1429781"/>
                <a:gd name="connsiteY98" fmla="*/ 196785 h 283211"/>
                <a:gd name="connsiteX99" fmla="*/ 1404651 w 1429781"/>
                <a:gd name="connsiteY99" fmla="*/ 167533 h 283211"/>
                <a:gd name="connsiteX100" fmla="*/ 1387457 w 1429781"/>
                <a:gd name="connsiteY100" fmla="*/ 176841 h 283211"/>
                <a:gd name="connsiteX101" fmla="*/ 1357036 w 1429781"/>
                <a:gd name="connsiteY101" fmla="*/ 182159 h 283211"/>
                <a:gd name="connsiteX102" fmla="*/ 1326615 w 1429781"/>
                <a:gd name="connsiteY102" fmla="*/ 172852 h 283211"/>
                <a:gd name="connsiteX103" fmla="*/ 1316034 w 1429781"/>
                <a:gd name="connsiteY103" fmla="*/ 151578 h 283211"/>
                <a:gd name="connsiteX104" fmla="*/ 1427136 w 1429781"/>
                <a:gd name="connsiteY104" fmla="*/ 151578 h 283211"/>
                <a:gd name="connsiteX105" fmla="*/ 1427136 w 1429781"/>
                <a:gd name="connsiteY105" fmla="*/ 144930 h 283211"/>
                <a:gd name="connsiteX106" fmla="*/ 633548 w 1429781"/>
                <a:gd name="connsiteY106" fmla="*/ 180830 h 283211"/>
                <a:gd name="connsiteX107" fmla="*/ 620321 w 1429781"/>
                <a:gd name="connsiteY107" fmla="*/ 183489 h 283211"/>
                <a:gd name="connsiteX108" fmla="*/ 605772 w 1429781"/>
                <a:gd name="connsiteY108" fmla="*/ 178171 h 283211"/>
                <a:gd name="connsiteX109" fmla="*/ 601804 w 1429781"/>
                <a:gd name="connsiteY109" fmla="*/ 160885 h 283211"/>
                <a:gd name="connsiteX110" fmla="*/ 601804 w 1429781"/>
                <a:gd name="connsiteY110" fmla="*/ 101052 h 283211"/>
                <a:gd name="connsiteX111" fmla="*/ 641484 w 1429781"/>
                <a:gd name="connsiteY111" fmla="*/ 101052 h 283211"/>
                <a:gd name="connsiteX112" fmla="*/ 641484 w 1429781"/>
                <a:gd name="connsiteY112" fmla="*/ 63822 h 283211"/>
                <a:gd name="connsiteX113" fmla="*/ 601804 w 1429781"/>
                <a:gd name="connsiteY113" fmla="*/ 63822 h 283211"/>
                <a:gd name="connsiteX114" fmla="*/ 601804 w 1429781"/>
                <a:gd name="connsiteY114" fmla="*/ 18615 h 283211"/>
                <a:gd name="connsiteX115" fmla="*/ 555512 w 1429781"/>
                <a:gd name="connsiteY115" fmla="*/ 18615 h 283211"/>
                <a:gd name="connsiteX116" fmla="*/ 555512 w 1429781"/>
                <a:gd name="connsiteY116" fmla="*/ 63822 h 283211"/>
                <a:gd name="connsiteX117" fmla="*/ 530381 w 1429781"/>
                <a:gd name="connsiteY117" fmla="*/ 63822 h 283211"/>
                <a:gd name="connsiteX118" fmla="*/ 530381 w 1429781"/>
                <a:gd name="connsiteY118" fmla="*/ 99722 h 283211"/>
                <a:gd name="connsiteX119" fmla="*/ 555512 w 1429781"/>
                <a:gd name="connsiteY119" fmla="*/ 99722 h 283211"/>
                <a:gd name="connsiteX120" fmla="*/ 555512 w 1429781"/>
                <a:gd name="connsiteY120" fmla="*/ 156896 h 283211"/>
                <a:gd name="connsiteX121" fmla="*/ 558157 w 1429781"/>
                <a:gd name="connsiteY121" fmla="*/ 182159 h 283211"/>
                <a:gd name="connsiteX122" fmla="*/ 568738 w 1429781"/>
                <a:gd name="connsiteY122" fmla="*/ 202104 h 283211"/>
                <a:gd name="connsiteX123" fmla="*/ 587255 w 1429781"/>
                <a:gd name="connsiteY123" fmla="*/ 215400 h 283211"/>
                <a:gd name="connsiteX124" fmla="*/ 615031 w 1429781"/>
                <a:gd name="connsiteY124" fmla="*/ 220719 h 283211"/>
                <a:gd name="connsiteX125" fmla="*/ 660001 w 1429781"/>
                <a:gd name="connsiteY125" fmla="*/ 206093 h 283211"/>
                <a:gd name="connsiteX126" fmla="*/ 645452 w 1429781"/>
                <a:gd name="connsiteY126" fmla="*/ 174182 h 283211"/>
                <a:gd name="connsiteX127" fmla="*/ 633548 w 1429781"/>
                <a:gd name="connsiteY127" fmla="*/ 180830 h 283211"/>
                <a:gd name="connsiteX128" fmla="*/ 91263 w 1429781"/>
                <a:gd name="connsiteY128" fmla="*/ 61163 h 283211"/>
                <a:gd name="connsiteX129" fmla="*/ 64810 w 1429781"/>
                <a:gd name="connsiteY129" fmla="*/ 67811 h 283211"/>
                <a:gd name="connsiteX130" fmla="*/ 48938 w 1429781"/>
                <a:gd name="connsiteY130" fmla="*/ 82437 h 283211"/>
                <a:gd name="connsiteX131" fmla="*/ 46293 w 1429781"/>
                <a:gd name="connsiteY131" fmla="*/ 63822 h 283211"/>
                <a:gd name="connsiteX132" fmla="*/ 0 w 1429781"/>
                <a:gd name="connsiteY132" fmla="*/ 63822 h 283211"/>
                <a:gd name="connsiteX133" fmla="*/ 0 w 1429781"/>
                <a:gd name="connsiteY133" fmla="*/ 215400 h 283211"/>
                <a:gd name="connsiteX134" fmla="*/ 47615 w 1429781"/>
                <a:gd name="connsiteY134" fmla="*/ 215400 h 283211"/>
                <a:gd name="connsiteX135" fmla="*/ 47615 w 1429781"/>
                <a:gd name="connsiteY135" fmla="*/ 140941 h 283211"/>
                <a:gd name="connsiteX136" fmla="*/ 58196 w 1429781"/>
                <a:gd name="connsiteY136" fmla="*/ 113019 h 283211"/>
                <a:gd name="connsiteX137" fmla="*/ 85972 w 1429781"/>
                <a:gd name="connsiteY137" fmla="*/ 103711 h 283211"/>
                <a:gd name="connsiteX138" fmla="*/ 100521 w 1429781"/>
                <a:gd name="connsiteY138" fmla="*/ 105041 h 283211"/>
                <a:gd name="connsiteX139" fmla="*/ 108457 w 1429781"/>
                <a:gd name="connsiteY139" fmla="*/ 63822 h 283211"/>
                <a:gd name="connsiteX140" fmla="*/ 101844 w 1429781"/>
                <a:gd name="connsiteY140" fmla="*/ 62493 h 283211"/>
                <a:gd name="connsiteX141" fmla="*/ 91263 w 1429781"/>
                <a:gd name="connsiteY141" fmla="*/ 61163 h 283211"/>
                <a:gd name="connsiteX142" fmla="*/ 120361 w 1429781"/>
                <a:gd name="connsiteY142" fmla="*/ 215400 h 283211"/>
                <a:gd name="connsiteX143" fmla="*/ 167976 w 1429781"/>
                <a:gd name="connsiteY143" fmla="*/ 215400 h 283211"/>
                <a:gd name="connsiteX144" fmla="*/ 167976 w 1429781"/>
                <a:gd name="connsiteY144" fmla="*/ 63822 h 283211"/>
                <a:gd name="connsiteX145" fmla="*/ 120361 w 1429781"/>
                <a:gd name="connsiteY145" fmla="*/ 63822 h 283211"/>
                <a:gd name="connsiteX146" fmla="*/ 120361 w 1429781"/>
                <a:gd name="connsiteY146" fmla="*/ 215400 h 283211"/>
                <a:gd name="connsiteX147" fmla="*/ 296273 w 1429781"/>
                <a:gd name="connsiteY147" fmla="*/ 147589 h 283211"/>
                <a:gd name="connsiteX148" fmla="*/ 288337 w 1429781"/>
                <a:gd name="connsiteY148" fmla="*/ 168863 h 283211"/>
                <a:gd name="connsiteX149" fmla="*/ 265852 w 1429781"/>
                <a:gd name="connsiteY149" fmla="*/ 175511 h 283211"/>
                <a:gd name="connsiteX150" fmla="*/ 242044 w 1429781"/>
                <a:gd name="connsiteY150" fmla="*/ 166204 h 283211"/>
                <a:gd name="connsiteX151" fmla="*/ 234109 w 1429781"/>
                <a:gd name="connsiteY151" fmla="*/ 139611 h 283211"/>
                <a:gd name="connsiteX152" fmla="*/ 236754 w 1429781"/>
                <a:gd name="connsiteY152" fmla="*/ 123656 h 283211"/>
                <a:gd name="connsiteX153" fmla="*/ 244690 w 1429781"/>
                <a:gd name="connsiteY153" fmla="*/ 110359 h 283211"/>
                <a:gd name="connsiteX154" fmla="*/ 257916 w 1429781"/>
                <a:gd name="connsiteY154" fmla="*/ 101052 h 283211"/>
                <a:gd name="connsiteX155" fmla="*/ 276433 w 1429781"/>
                <a:gd name="connsiteY155" fmla="*/ 97063 h 283211"/>
                <a:gd name="connsiteX156" fmla="*/ 288337 w 1429781"/>
                <a:gd name="connsiteY156" fmla="*/ 98393 h 283211"/>
                <a:gd name="connsiteX157" fmla="*/ 297596 w 1429781"/>
                <a:gd name="connsiteY157" fmla="*/ 101052 h 283211"/>
                <a:gd name="connsiteX158" fmla="*/ 297596 w 1429781"/>
                <a:gd name="connsiteY158" fmla="*/ 147589 h 283211"/>
                <a:gd name="connsiteX159" fmla="*/ 275111 w 1429781"/>
                <a:gd name="connsiteY159" fmla="*/ 61163 h 283211"/>
                <a:gd name="connsiteX160" fmla="*/ 238076 w 1429781"/>
                <a:gd name="connsiteY160" fmla="*/ 66482 h 283211"/>
                <a:gd name="connsiteX161" fmla="*/ 210301 w 1429781"/>
                <a:gd name="connsiteY161" fmla="*/ 82437 h 283211"/>
                <a:gd name="connsiteX162" fmla="*/ 191784 w 1429781"/>
                <a:gd name="connsiteY162" fmla="*/ 107700 h 283211"/>
                <a:gd name="connsiteX163" fmla="*/ 185171 w 1429781"/>
                <a:gd name="connsiteY163" fmla="*/ 140941 h 283211"/>
                <a:gd name="connsiteX164" fmla="*/ 190461 w 1429781"/>
                <a:gd name="connsiteY164" fmla="*/ 170193 h 283211"/>
                <a:gd name="connsiteX165" fmla="*/ 203688 w 1429781"/>
                <a:gd name="connsiteY165" fmla="*/ 192796 h 283211"/>
                <a:gd name="connsiteX166" fmla="*/ 226173 w 1429781"/>
                <a:gd name="connsiteY166" fmla="*/ 207422 h 283211"/>
                <a:gd name="connsiteX167" fmla="*/ 256593 w 1429781"/>
                <a:gd name="connsiteY167" fmla="*/ 212741 h 283211"/>
                <a:gd name="connsiteX168" fmla="*/ 296273 w 1429781"/>
                <a:gd name="connsiteY168" fmla="*/ 200774 h 283211"/>
                <a:gd name="connsiteX169" fmla="*/ 296273 w 1429781"/>
                <a:gd name="connsiteY169" fmla="*/ 211411 h 283211"/>
                <a:gd name="connsiteX170" fmla="*/ 287014 w 1429781"/>
                <a:gd name="connsiteY170" fmla="*/ 236674 h 283211"/>
                <a:gd name="connsiteX171" fmla="*/ 261884 w 1429781"/>
                <a:gd name="connsiteY171" fmla="*/ 244652 h 283211"/>
                <a:gd name="connsiteX172" fmla="*/ 239399 w 1429781"/>
                <a:gd name="connsiteY172" fmla="*/ 241993 h 283211"/>
                <a:gd name="connsiteX173" fmla="*/ 219559 w 1429781"/>
                <a:gd name="connsiteY173" fmla="*/ 234015 h 283211"/>
                <a:gd name="connsiteX174" fmla="*/ 198397 w 1429781"/>
                <a:gd name="connsiteY174" fmla="*/ 267256 h 283211"/>
                <a:gd name="connsiteX175" fmla="*/ 227495 w 1429781"/>
                <a:gd name="connsiteY175" fmla="*/ 279222 h 283211"/>
                <a:gd name="connsiteX176" fmla="*/ 264529 w 1429781"/>
                <a:gd name="connsiteY176" fmla="*/ 283211 h 283211"/>
                <a:gd name="connsiteX177" fmla="*/ 322726 w 1429781"/>
                <a:gd name="connsiteY177" fmla="*/ 265926 h 283211"/>
                <a:gd name="connsiteX178" fmla="*/ 343888 w 1429781"/>
                <a:gd name="connsiteY178" fmla="*/ 210082 h 283211"/>
                <a:gd name="connsiteX179" fmla="*/ 343888 w 1429781"/>
                <a:gd name="connsiteY179" fmla="*/ 71800 h 283211"/>
                <a:gd name="connsiteX180" fmla="*/ 312145 w 1429781"/>
                <a:gd name="connsiteY180" fmla="*/ 63822 h 283211"/>
                <a:gd name="connsiteX181" fmla="*/ 275111 w 1429781"/>
                <a:gd name="connsiteY181" fmla="*/ 61163 h 283211"/>
                <a:gd name="connsiteX182" fmla="*/ 461604 w 1429781"/>
                <a:gd name="connsiteY182" fmla="*/ 61163 h 283211"/>
                <a:gd name="connsiteX183" fmla="*/ 436473 w 1429781"/>
                <a:gd name="connsiteY183" fmla="*/ 66482 h 283211"/>
                <a:gd name="connsiteX184" fmla="*/ 416634 w 1429781"/>
                <a:gd name="connsiteY184" fmla="*/ 79778 h 283211"/>
                <a:gd name="connsiteX185" fmla="*/ 416634 w 1429781"/>
                <a:gd name="connsiteY185" fmla="*/ 0 h 283211"/>
                <a:gd name="connsiteX186" fmla="*/ 369018 w 1429781"/>
                <a:gd name="connsiteY186" fmla="*/ 0 h 283211"/>
                <a:gd name="connsiteX187" fmla="*/ 369018 w 1429781"/>
                <a:gd name="connsiteY187" fmla="*/ 215400 h 283211"/>
                <a:gd name="connsiteX188" fmla="*/ 416634 w 1429781"/>
                <a:gd name="connsiteY188" fmla="*/ 215400 h 283211"/>
                <a:gd name="connsiteX189" fmla="*/ 416634 w 1429781"/>
                <a:gd name="connsiteY189" fmla="*/ 134293 h 283211"/>
                <a:gd name="connsiteX190" fmla="*/ 419279 w 1429781"/>
                <a:gd name="connsiteY190" fmla="*/ 120996 h 283211"/>
                <a:gd name="connsiteX191" fmla="*/ 425892 w 1429781"/>
                <a:gd name="connsiteY191" fmla="*/ 110359 h 283211"/>
                <a:gd name="connsiteX192" fmla="*/ 436473 w 1429781"/>
                <a:gd name="connsiteY192" fmla="*/ 103711 h 283211"/>
                <a:gd name="connsiteX193" fmla="*/ 449700 w 1429781"/>
                <a:gd name="connsiteY193" fmla="*/ 101052 h 283211"/>
                <a:gd name="connsiteX194" fmla="*/ 468217 w 1429781"/>
                <a:gd name="connsiteY194" fmla="*/ 109030 h 283211"/>
                <a:gd name="connsiteX195" fmla="*/ 474830 w 1429781"/>
                <a:gd name="connsiteY195" fmla="*/ 128974 h 283211"/>
                <a:gd name="connsiteX196" fmla="*/ 474830 w 1429781"/>
                <a:gd name="connsiteY196" fmla="*/ 215400 h 283211"/>
                <a:gd name="connsiteX197" fmla="*/ 522446 w 1429781"/>
                <a:gd name="connsiteY197" fmla="*/ 215400 h 283211"/>
                <a:gd name="connsiteX198" fmla="*/ 522446 w 1429781"/>
                <a:gd name="connsiteY198" fmla="*/ 122326 h 283211"/>
                <a:gd name="connsiteX199" fmla="*/ 506574 w 1429781"/>
                <a:gd name="connsiteY199" fmla="*/ 77119 h 283211"/>
                <a:gd name="connsiteX200" fmla="*/ 461604 w 1429781"/>
                <a:gd name="connsiteY200" fmla="*/ 61163 h 283211"/>
                <a:gd name="connsiteX201" fmla="*/ 162686 w 1429781"/>
                <a:gd name="connsiteY201" fmla="*/ 5319 h 283211"/>
                <a:gd name="connsiteX202" fmla="*/ 154750 w 1429781"/>
                <a:gd name="connsiteY202" fmla="*/ 1330 h 283211"/>
                <a:gd name="connsiteX203" fmla="*/ 145491 w 1429781"/>
                <a:gd name="connsiteY203" fmla="*/ 0 h 283211"/>
                <a:gd name="connsiteX204" fmla="*/ 136233 w 1429781"/>
                <a:gd name="connsiteY204" fmla="*/ 1330 h 283211"/>
                <a:gd name="connsiteX205" fmla="*/ 126974 w 1429781"/>
                <a:gd name="connsiteY205" fmla="*/ 5319 h 283211"/>
                <a:gd name="connsiteX206" fmla="*/ 120361 w 1429781"/>
                <a:gd name="connsiteY206" fmla="*/ 13296 h 283211"/>
                <a:gd name="connsiteX207" fmla="*/ 119038 w 1429781"/>
                <a:gd name="connsiteY207" fmla="*/ 22604 h 283211"/>
                <a:gd name="connsiteX208" fmla="*/ 120361 w 1429781"/>
                <a:gd name="connsiteY208" fmla="*/ 33241 h 283211"/>
                <a:gd name="connsiteX209" fmla="*/ 125651 w 1429781"/>
                <a:gd name="connsiteY209" fmla="*/ 41219 h 283211"/>
                <a:gd name="connsiteX210" fmla="*/ 133587 w 1429781"/>
                <a:gd name="connsiteY210" fmla="*/ 45207 h 283211"/>
                <a:gd name="connsiteX211" fmla="*/ 142846 w 1429781"/>
                <a:gd name="connsiteY211" fmla="*/ 46537 h 283211"/>
                <a:gd name="connsiteX212" fmla="*/ 152104 w 1429781"/>
                <a:gd name="connsiteY212" fmla="*/ 45207 h 283211"/>
                <a:gd name="connsiteX213" fmla="*/ 160040 w 1429781"/>
                <a:gd name="connsiteY213" fmla="*/ 41219 h 283211"/>
                <a:gd name="connsiteX214" fmla="*/ 165331 w 1429781"/>
                <a:gd name="connsiteY214" fmla="*/ 33241 h 283211"/>
                <a:gd name="connsiteX215" fmla="*/ 167976 w 1429781"/>
                <a:gd name="connsiteY215" fmla="*/ 22604 h 283211"/>
                <a:gd name="connsiteX216" fmla="*/ 165331 w 1429781"/>
                <a:gd name="connsiteY216" fmla="*/ 11967 h 283211"/>
                <a:gd name="connsiteX217" fmla="*/ 162686 w 1429781"/>
                <a:gd name="connsiteY217" fmla="*/ 5319 h 2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429781" h="283211">
                  <a:moveTo>
                    <a:pt x="863688" y="61163"/>
                  </a:moveTo>
                  <a:cubicBezTo>
                    <a:pt x="853107" y="61163"/>
                    <a:pt x="843849" y="62493"/>
                    <a:pt x="834590" y="66482"/>
                  </a:cubicBezTo>
                  <a:cubicBezTo>
                    <a:pt x="825332" y="70470"/>
                    <a:pt x="817396" y="75789"/>
                    <a:pt x="810783" y="82437"/>
                  </a:cubicBezTo>
                  <a:cubicBezTo>
                    <a:pt x="809460" y="79778"/>
                    <a:pt x="806815" y="77119"/>
                    <a:pt x="804169" y="75789"/>
                  </a:cubicBezTo>
                  <a:cubicBezTo>
                    <a:pt x="801524" y="73130"/>
                    <a:pt x="797556" y="70470"/>
                    <a:pt x="794911" y="69141"/>
                  </a:cubicBezTo>
                  <a:cubicBezTo>
                    <a:pt x="790943" y="66482"/>
                    <a:pt x="786975" y="65152"/>
                    <a:pt x="781684" y="63822"/>
                  </a:cubicBezTo>
                  <a:cubicBezTo>
                    <a:pt x="776394" y="62493"/>
                    <a:pt x="771103" y="62493"/>
                    <a:pt x="764490" y="62493"/>
                  </a:cubicBezTo>
                  <a:cubicBezTo>
                    <a:pt x="753909" y="62493"/>
                    <a:pt x="745973" y="63822"/>
                    <a:pt x="738037" y="67811"/>
                  </a:cubicBezTo>
                  <a:cubicBezTo>
                    <a:pt x="730101" y="71800"/>
                    <a:pt x="724811" y="77119"/>
                    <a:pt x="719520" y="82437"/>
                  </a:cubicBezTo>
                  <a:lnTo>
                    <a:pt x="718197" y="65152"/>
                  </a:lnTo>
                  <a:lnTo>
                    <a:pt x="671905" y="65152"/>
                  </a:lnTo>
                  <a:lnTo>
                    <a:pt x="671905" y="216730"/>
                  </a:lnTo>
                  <a:lnTo>
                    <a:pt x="719520" y="216730"/>
                  </a:lnTo>
                  <a:lnTo>
                    <a:pt x="719520" y="135622"/>
                  </a:lnTo>
                  <a:cubicBezTo>
                    <a:pt x="719520" y="126315"/>
                    <a:pt x="722165" y="118337"/>
                    <a:pt x="727456" y="111689"/>
                  </a:cubicBezTo>
                  <a:cubicBezTo>
                    <a:pt x="732746" y="105041"/>
                    <a:pt x="740682" y="102382"/>
                    <a:pt x="749941" y="102382"/>
                  </a:cubicBezTo>
                  <a:cubicBezTo>
                    <a:pt x="757877" y="102382"/>
                    <a:pt x="764490" y="105041"/>
                    <a:pt x="768458" y="110359"/>
                  </a:cubicBezTo>
                  <a:cubicBezTo>
                    <a:pt x="772426" y="115678"/>
                    <a:pt x="775071" y="122326"/>
                    <a:pt x="775071" y="131633"/>
                  </a:cubicBezTo>
                  <a:lnTo>
                    <a:pt x="775071" y="218059"/>
                  </a:lnTo>
                  <a:lnTo>
                    <a:pt x="821364" y="218059"/>
                  </a:lnTo>
                  <a:lnTo>
                    <a:pt x="821364" y="136952"/>
                  </a:lnTo>
                  <a:cubicBezTo>
                    <a:pt x="821364" y="127645"/>
                    <a:pt x="824009" y="119667"/>
                    <a:pt x="829300" y="113019"/>
                  </a:cubicBezTo>
                  <a:cubicBezTo>
                    <a:pt x="834590" y="106370"/>
                    <a:pt x="842526" y="103711"/>
                    <a:pt x="851785" y="103711"/>
                  </a:cubicBezTo>
                  <a:cubicBezTo>
                    <a:pt x="859721" y="103711"/>
                    <a:pt x="866334" y="106370"/>
                    <a:pt x="870302" y="111689"/>
                  </a:cubicBezTo>
                  <a:cubicBezTo>
                    <a:pt x="874270" y="117008"/>
                    <a:pt x="876915" y="123656"/>
                    <a:pt x="876915" y="132963"/>
                  </a:cubicBezTo>
                  <a:lnTo>
                    <a:pt x="876915" y="219389"/>
                  </a:lnTo>
                  <a:lnTo>
                    <a:pt x="924530" y="219389"/>
                  </a:lnTo>
                  <a:lnTo>
                    <a:pt x="924530" y="126315"/>
                  </a:lnTo>
                  <a:cubicBezTo>
                    <a:pt x="924530" y="107700"/>
                    <a:pt x="919240" y="93074"/>
                    <a:pt x="908658" y="81107"/>
                  </a:cubicBezTo>
                  <a:cubicBezTo>
                    <a:pt x="898077" y="66482"/>
                    <a:pt x="883528" y="61163"/>
                    <a:pt x="863688" y="61163"/>
                  </a:cubicBezTo>
                  <a:moveTo>
                    <a:pt x="1059440" y="154237"/>
                  </a:moveTo>
                  <a:cubicBezTo>
                    <a:pt x="1058118" y="159556"/>
                    <a:pt x="1055472" y="163545"/>
                    <a:pt x="1052827" y="167533"/>
                  </a:cubicBezTo>
                  <a:cubicBezTo>
                    <a:pt x="1050182" y="171522"/>
                    <a:pt x="1046214" y="174182"/>
                    <a:pt x="1040923" y="176841"/>
                  </a:cubicBezTo>
                  <a:cubicBezTo>
                    <a:pt x="1035633" y="179500"/>
                    <a:pt x="1030342" y="180830"/>
                    <a:pt x="1025051" y="180830"/>
                  </a:cubicBezTo>
                  <a:cubicBezTo>
                    <a:pt x="1018438" y="180830"/>
                    <a:pt x="1013148" y="179500"/>
                    <a:pt x="1009180" y="176841"/>
                  </a:cubicBezTo>
                  <a:cubicBezTo>
                    <a:pt x="1003889" y="174182"/>
                    <a:pt x="999921" y="171522"/>
                    <a:pt x="997276" y="167533"/>
                  </a:cubicBezTo>
                  <a:cubicBezTo>
                    <a:pt x="994630" y="163545"/>
                    <a:pt x="991985" y="159556"/>
                    <a:pt x="990663" y="154237"/>
                  </a:cubicBezTo>
                  <a:cubicBezTo>
                    <a:pt x="989340" y="148919"/>
                    <a:pt x="988017" y="144930"/>
                    <a:pt x="988017" y="139611"/>
                  </a:cubicBezTo>
                  <a:cubicBezTo>
                    <a:pt x="988017" y="134293"/>
                    <a:pt x="989340" y="128974"/>
                    <a:pt x="990663" y="124985"/>
                  </a:cubicBezTo>
                  <a:cubicBezTo>
                    <a:pt x="991985" y="119667"/>
                    <a:pt x="994630" y="115678"/>
                    <a:pt x="997276" y="111689"/>
                  </a:cubicBezTo>
                  <a:cubicBezTo>
                    <a:pt x="999921" y="107700"/>
                    <a:pt x="1003889" y="105041"/>
                    <a:pt x="1009180" y="102382"/>
                  </a:cubicBezTo>
                  <a:cubicBezTo>
                    <a:pt x="1014470" y="99722"/>
                    <a:pt x="1019761" y="98393"/>
                    <a:pt x="1025051" y="98393"/>
                  </a:cubicBezTo>
                  <a:cubicBezTo>
                    <a:pt x="1031665" y="98393"/>
                    <a:pt x="1036955" y="99722"/>
                    <a:pt x="1040923" y="102382"/>
                  </a:cubicBezTo>
                  <a:cubicBezTo>
                    <a:pt x="1046214" y="105041"/>
                    <a:pt x="1048859" y="107700"/>
                    <a:pt x="1052827" y="111689"/>
                  </a:cubicBezTo>
                  <a:cubicBezTo>
                    <a:pt x="1055472" y="115678"/>
                    <a:pt x="1058118" y="119667"/>
                    <a:pt x="1059440" y="124985"/>
                  </a:cubicBezTo>
                  <a:cubicBezTo>
                    <a:pt x="1060763" y="130304"/>
                    <a:pt x="1062086" y="134293"/>
                    <a:pt x="1062086" y="139611"/>
                  </a:cubicBezTo>
                  <a:cubicBezTo>
                    <a:pt x="1062086" y="144930"/>
                    <a:pt x="1060763" y="148919"/>
                    <a:pt x="1059440" y="154237"/>
                  </a:cubicBezTo>
                  <a:moveTo>
                    <a:pt x="1084571" y="82437"/>
                  </a:moveTo>
                  <a:cubicBezTo>
                    <a:pt x="1076635" y="75789"/>
                    <a:pt x="1068699" y="69141"/>
                    <a:pt x="1058118" y="65152"/>
                  </a:cubicBezTo>
                  <a:cubicBezTo>
                    <a:pt x="1047536" y="61163"/>
                    <a:pt x="1036955" y="58504"/>
                    <a:pt x="1023729" y="58504"/>
                  </a:cubicBezTo>
                  <a:cubicBezTo>
                    <a:pt x="1010502" y="58504"/>
                    <a:pt x="999921" y="61163"/>
                    <a:pt x="989340" y="65152"/>
                  </a:cubicBezTo>
                  <a:cubicBezTo>
                    <a:pt x="978759" y="69141"/>
                    <a:pt x="970823" y="74459"/>
                    <a:pt x="962887" y="82437"/>
                  </a:cubicBezTo>
                  <a:cubicBezTo>
                    <a:pt x="954951" y="89085"/>
                    <a:pt x="949661" y="98393"/>
                    <a:pt x="945693" y="107700"/>
                  </a:cubicBezTo>
                  <a:cubicBezTo>
                    <a:pt x="941725" y="117008"/>
                    <a:pt x="939079" y="127645"/>
                    <a:pt x="939079" y="139611"/>
                  </a:cubicBezTo>
                  <a:cubicBezTo>
                    <a:pt x="939079" y="150248"/>
                    <a:pt x="941725" y="160885"/>
                    <a:pt x="945693" y="171522"/>
                  </a:cubicBezTo>
                  <a:cubicBezTo>
                    <a:pt x="949661" y="180830"/>
                    <a:pt x="954951" y="190137"/>
                    <a:pt x="962887" y="196785"/>
                  </a:cubicBezTo>
                  <a:cubicBezTo>
                    <a:pt x="970823" y="203434"/>
                    <a:pt x="978759" y="210082"/>
                    <a:pt x="989340" y="214071"/>
                  </a:cubicBezTo>
                  <a:cubicBezTo>
                    <a:pt x="999921" y="218059"/>
                    <a:pt x="1010502" y="220719"/>
                    <a:pt x="1023729" y="220719"/>
                  </a:cubicBezTo>
                  <a:cubicBezTo>
                    <a:pt x="1036955" y="220719"/>
                    <a:pt x="1047536" y="218059"/>
                    <a:pt x="1058118" y="214071"/>
                  </a:cubicBezTo>
                  <a:cubicBezTo>
                    <a:pt x="1068699" y="210082"/>
                    <a:pt x="1076635" y="203434"/>
                    <a:pt x="1084571" y="196785"/>
                  </a:cubicBezTo>
                  <a:cubicBezTo>
                    <a:pt x="1092506" y="190137"/>
                    <a:pt x="1097797" y="180830"/>
                    <a:pt x="1101765" y="171522"/>
                  </a:cubicBezTo>
                  <a:cubicBezTo>
                    <a:pt x="1105733" y="162215"/>
                    <a:pt x="1108378" y="151578"/>
                    <a:pt x="1108378" y="139611"/>
                  </a:cubicBezTo>
                  <a:cubicBezTo>
                    <a:pt x="1108378" y="128974"/>
                    <a:pt x="1105733" y="118337"/>
                    <a:pt x="1101765" y="107700"/>
                  </a:cubicBezTo>
                  <a:cubicBezTo>
                    <a:pt x="1097797" y="98393"/>
                    <a:pt x="1092506" y="89085"/>
                    <a:pt x="1084571" y="82437"/>
                  </a:cubicBezTo>
                  <a:moveTo>
                    <a:pt x="1227416" y="63822"/>
                  </a:moveTo>
                  <a:lnTo>
                    <a:pt x="1191705" y="163545"/>
                  </a:lnTo>
                  <a:lnTo>
                    <a:pt x="1154671" y="63822"/>
                  </a:lnTo>
                  <a:lnTo>
                    <a:pt x="1101765" y="63822"/>
                  </a:lnTo>
                  <a:lnTo>
                    <a:pt x="1167897" y="215400"/>
                  </a:lnTo>
                  <a:lnTo>
                    <a:pt x="1212867" y="215400"/>
                  </a:lnTo>
                  <a:lnTo>
                    <a:pt x="1280322" y="63822"/>
                  </a:lnTo>
                  <a:lnTo>
                    <a:pt x="1227416" y="63822"/>
                  </a:lnTo>
                  <a:close/>
                  <a:moveTo>
                    <a:pt x="1318679" y="123656"/>
                  </a:moveTo>
                  <a:cubicBezTo>
                    <a:pt x="1318679" y="120996"/>
                    <a:pt x="1320002" y="117008"/>
                    <a:pt x="1321324" y="114348"/>
                  </a:cubicBezTo>
                  <a:cubicBezTo>
                    <a:pt x="1322647" y="110359"/>
                    <a:pt x="1325292" y="107700"/>
                    <a:pt x="1327938" y="105041"/>
                  </a:cubicBezTo>
                  <a:cubicBezTo>
                    <a:pt x="1330583" y="102382"/>
                    <a:pt x="1334551" y="99722"/>
                    <a:pt x="1338519" y="98393"/>
                  </a:cubicBezTo>
                  <a:cubicBezTo>
                    <a:pt x="1342487" y="97063"/>
                    <a:pt x="1347777" y="95733"/>
                    <a:pt x="1353068" y="95733"/>
                  </a:cubicBezTo>
                  <a:cubicBezTo>
                    <a:pt x="1358358" y="95733"/>
                    <a:pt x="1363649" y="97063"/>
                    <a:pt x="1367617" y="98393"/>
                  </a:cubicBezTo>
                  <a:cubicBezTo>
                    <a:pt x="1371585" y="99722"/>
                    <a:pt x="1375553" y="102382"/>
                    <a:pt x="1378198" y="105041"/>
                  </a:cubicBezTo>
                  <a:cubicBezTo>
                    <a:pt x="1380843" y="107700"/>
                    <a:pt x="1383489" y="110359"/>
                    <a:pt x="1384811" y="114348"/>
                  </a:cubicBezTo>
                  <a:cubicBezTo>
                    <a:pt x="1386134" y="118337"/>
                    <a:pt x="1387457" y="120996"/>
                    <a:pt x="1387457" y="123656"/>
                  </a:cubicBezTo>
                  <a:lnTo>
                    <a:pt x="1318679" y="123656"/>
                  </a:lnTo>
                  <a:close/>
                  <a:moveTo>
                    <a:pt x="1429781" y="144930"/>
                  </a:moveTo>
                  <a:cubicBezTo>
                    <a:pt x="1429781" y="131633"/>
                    <a:pt x="1428459" y="120996"/>
                    <a:pt x="1424491" y="110359"/>
                  </a:cubicBezTo>
                  <a:cubicBezTo>
                    <a:pt x="1420523" y="99722"/>
                    <a:pt x="1416555" y="90415"/>
                    <a:pt x="1409942" y="82437"/>
                  </a:cubicBezTo>
                  <a:cubicBezTo>
                    <a:pt x="1403328" y="74459"/>
                    <a:pt x="1395393" y="69141"/>
                    <a:pt x="1386134" y="65152"/>
                  </a:cubicBezTo>
                  <a:cubicBezTo>
                    <a:pt x="1376875" y="61163"/>
                    <a:pt x="1364972" y="58504"/>
                    <a:pt x="1353068" y="58504"/>
                  </a:cubicBezTo>
                  <a:cubicBezTo>
                    <a:pt x="1339841" y="58504"/>
                    <a:pt x="1329260" y="61163"/>
                    <a:pt x="1318679" y="65152"/>
                  </a:cubicBezTo>
                  <a:cubicBezTo>
                    <a:pt x="1308098" y="69141"/>
                    <a:pt x="1300162" y="75789"/>
                    <a:pt x="1293549" y="82437"/>
                  </a:cubicBezTo>
                  <a:cubicBezTo>
                    <a:pt x="1286936" y="89085"/>
                    <a:pt x="1281645" y="98393"/>
                    <a:pt x="1277677" y="107700"/>
                  </a:cubicBezTo>
                  <a:cubicBezTo>
                    <a:pt x="1273709" y="117008"/>
                    <a:pt x="1272386" y="127645"/>
                    <a:pt x="1272386" y="138282"/>
                  </a:cubicBezTo>
                  <a:cubicBezTo>
                    <a:pt x="1272386" y="150248"/>
                    <a:pt x="1273709" y="160885"/>
                    <a:pt x="1277677" y="171522"/>
                  </a:cubicBezTo>
                  <a:cubicBezTo>
                    <a:pt x="1281645" y="182159"/>
                    <a:pt x="1286936" y="190137"/>
                    <a:pt x="1294871" y="196785"/>
                  </a:cubicBezTo>
                  <a:cubicBezTo>
                    <a:pt x="1302807" y="203434"/>
                    <a:pt x="1310743" y="208752"/>
                    <a:pt x="1321324" y="212741"/>
                  </a:cubicBezTo>
                  <a:cubicBezTo>
                    <a:pt x="1331905" y="216730"/>
                    <a:pt x="1343809" y="218059"/>
                    <a:pt x="1357036" y="218059"/>
                  </a:cubicBezTo>
                  <a:cubicBezTo>
                    <a:pt x="1367617" y="218059"/>
                    <a:pt x="1375553" y="216730"/>
                    <a:pt x="1383489" y="215400"/>
                  </a:cubicBezTo>
                  <a:cubicBezTo>
                    <a:pt x="1391425" y="214071"/>
                    <a:pt x="1398038" y="211411"/>
                    <a:pt x="1403328" y="208752"/>
                  </a:cubicBezTo>
                  <a:cubicBezTo>
                    <a:pt x="1408619" y="206093"/>
                    <a:pt x="1413910" y="203434"/>
                    <a:pt x="1416555" y="202104"/>
                  </a:cubicBezTo>
                  <a:cubicBezTo>
                    <a:pt x="1420523" y="199445"/>
                    <a:pt x="1423168" y="198115"/>
                    <a:pt x="1424491" y="196785"/>
                  </a:cubicBezTo>
                  <a:lnTo>
                    <a:pt x="1404651" y="167533"/>
                  </a:lnTo>
                  <a:cubicBezTo>
                    <a:pt x="1400683" y="170193"/>
                    <a:pt x="1395393" y="172852"/>
                    <a:pt x="1387457" y="176841"/>
                  </a:cubicBezTo>
                  <a:cubicBezTo>
                    <a:pt x="1379521" y="180830"/>
                    <a:pt x="1370262" y="182159"/>
                    <a:pt x="1357036" y="182159"/>
                  </a:cubicBezTo>
                  <a:cubicBezTo>
                    <a:pt x="1343809" y="182159"/>
                    <a:pt x="1334551" y="179500"/>
                    <a:pt x="1326615" y="172852"/>
                  </a:cubicBezTo>
                  <a:cubicBezTo>
                    <a:pt x="1320002" y="166204"/>
                    <a:pt x="1316034" y="159556"/>
                    <a:pt x="1316034" y="151578"/>
                  </a:cubicBezTo>
                  <a:lnTo>
                    <a:pt x="1427136" y="151578"/>
                  </a:lnTo>
                  <a:lnTo>
                    <a:pt x="1427136" y="144930"/>
                  </a:lnTo>
                  <a:close/>
                  <a:moveTo>
                    <a:pt x="633548" y="180830"/>
                  </a:moveTo>
                  <a:cubicBezTo>
                    <a:pt x="629580" y="182159"/>
                    <a:pt x="625612" y="183489"/>
                    <a:pt x="620321" y="183489"/>
                  </a:cubicBezTo>
                  <a:cubicBezTo>
                    <a:pt x="613708" y="183489"/>
                    <a:pt x="609740" y="182159"/>
                    <a:pt x="605772" y="178171"/>
                  </a:cubicBezTo>
                  <a:cubicBezTo>
                    <a:pt x="603127" y="174182"/>
                    <a:pt x="601804" y="168863"/>
                    <a:pt x="601804" y="160885"/>
                  </a:cubicBezTo>
                  <a:lnTo>
                    <a:pt x="601804" y="101052"/>
                  </a:lnTo>
                  <a:lnTo>
                    <a:pt x="641484" y="101052"/>
                  </a:lnTo>
                  <a:lnTo>
                    <a:pt x="641484" y="63822"/>
                  </a:lnTo>
                  <a:lnTo>
                    <a:pt x="601804" y="63822"/>
                  </a:lnTo>
                  <a:lnTo>
                    <a:pt x="601804" y="18615"/>
                  </a:lnTo>
                  <a:lnTo>
                    <a:pt x="555512" y="18615"/>
                  </a:lnTo>
                  <a:lnTo>
                    <a:pt x="555512" y="63822"/>
                  </a:lnTo>
                  <a:lnTo>
                    <a:pt x="530381" y="63822"/>
                  </a:lnTo>
                  <a:lnTo>
                    <a:pt x="530381" y="99722"/>
                  </a:lnTo>
                  <a:lnTo>
                    <a:pt x="555512" y="99722"/>
                  </a:lnTo>
                  <a:lnTo>
                    <a:pt x="555512" y="156896"/>
                  </a:lnTo>
                  <a:cubicBezTo>
                    <a:pt x="555512" y="166204"/>
                    <a:pt x="556834" y="175511"/>
                    <a:pt x="558157" y="182159"/>
                  </a:cubicBezTo>
                  <a:cubicBezTo>
                    <a:pt x="560802" y="190137"/>
                    <a:pt x="563448" y="196785"/>
                    <a:pt x="568738" y="202104"/>
                  </a:cubicBezTo>
                  <a:cubicBezTo>
                    <a:pt x="574029" y="207422"/>
                    <a:pt x="579319" y="211411"/>
                    <a:pt x="587255" y="215400"/>
                  </a:cubicBezTo>
                  <a:cubicBezTo>
                    <a:pt x="595191" y="218059"/>
                    <a:pt x="604450" y="220719"/>
                    <a:pt x="615031" y="220719"/>
                  </a:cubicBezTo>
                  <a:cubicBezTo>
                    <a:pt x="630903" y="220719"/>
                    <a:pt x="645452" y="215400"/>
                    <a:pt x="660001" y="206093"/>
                  </a:cubicBezTo>
                  <a:lnTo>
                    <a:pt x="645452" y="174182"/>
                  </a:lnTo>
                  <a:cubicBezTo>
                    <a:pt x="641484" y="176841"/>
                    <a:pt x="637516" y="179500"/>
                    <a:pt x="633548" y="180830"/>
                  </a:cubicBezTo>
                  <a:moveTo>
                    <a:pt x="91263" y="61163"/>
                  </a:moveTo>
                  <a:cubicBezTo>
                    <a:pt x="80681" y="61163"/>
                    <a:pt x="71423" y="63822"/>
                    <a:pt x="64810" y="67811"/>
                  </a:cubicBezTo>
                  <a:cubicBezTo>
                    <a:pt x="58196" y="73130"/>
                    <a:pt x="52906" y="77119"/>
                    <a:pt x="48938" y="82437"/>
                  </a:cubicBezTo>
                  <a:lnTo>
                    <a:pt x="46293" y="63822"/>
                  </a:lnTo>
                  <a:lnTo>
                    <a:pt x="0" y="63822"/>
                  </a:lnTo>
                  <a:lnTo>
                    <a:pt x="0" y="215400"/>
                  </a:lnTo>
                  <a:lnTo>
                    <a:pt x="47615" y="215400"/>
                  </a:lnTo>
                  <a:lnTo>
                    <a:pt x="47615" y="140941"/>
                  </a:lnTo>
                  <a:cubicBezTo>
                    <a:pt x="47615" y="128974"/>
                    <a:pt x="51583" y="119667"/>
                    <a:pt x="58196" y="113019"/>
                  </a:cubicBezTo>
                  <a:cubicBezTo>
                    <a:pt x="64810" y="106370"/>
                    <a:pt x="74068" y="103711"/>
                    <a:pt x="85972" y="103711"/>
                  </a:cubicBezTo>
                  <a:cubicBezTo>
                    <a:pt x="91263" y="103711"/>
                    <a:pt x="96553" y="103711"/>
                    <a:pt x="100521" y="105041"/>
                  </a:cubicBezTo>
                  <a:lnTo>
                    <a:pt x="108457" y="63822"/>
                  </a:lnTo>
                  <a:cubicBezTo>
                    <a:pt x="105812" y="62493"/>
                    <a:pt x="104489" y="62493"/>
                    <a:pt x="101844" y="62493"/>
                  </a:cubicBezTo>
                  <a:cubicBezTo>
                    <a:pt x="99199" y="61163"/>
                    <a:pt x="95231" y="61163"/>
                    <a:pt x="91263" y="61163"/>
                  </a:cubicBezTo>
                  <a:moveTo>
                    <a:pt x="120361" y="215400"/>
                  </a:moveTo>
                  <a:lnTo>
                    <a:pt x="167976" y="215400"/>
                  </a:lnTo>
                  <a:lnTo>
                    <a:pt x="167976" y="63822"/>
                  </a:lnTo>
                  <a:lnTo>
                    <a:pt x="120361" y="63822"/>
                  </a:lnTo>
                  <a:lnTo>
                    <a:pt x="120361" y="215400"/>
                  </a:lnTo>
                  <a:close/>
                  <a:moveTo>
                    <a:pt x="296273" y="147589"/>
                  </a:moveTo>
                  <a:cubicBezTo>
                    <a:pt x="296273" y="156896"/>
                    <a:pt x="293628" y="164874"/>
                    <a:pt x="288337" y="168863"/>
                  </a:cubicBezTo>
                  <a:cubicBezTo>
                    <a:pt x="283046" y="172852"/>
                    <a:pt x="275111" y="175511"/>
                    <a:pt x="265852" y="175511"/>
                  </a:cubicBezTo>
                  <a:cubicBezTo>
                    <a:pt x="255271" y="175511"/>
                    <a:pt x="247335" y="172852"/>
                    <a:pt x="242044" y="166204"/>
                  </a:cubicBezTo>
                  <a:cubicBezTo>
                    <a:pt x="236754" y="159556"/>
                    <a:pt x="234109" y="151578"/>
                    <a:pt x="234109" y="139611"/>
                  </a:cubicBezTo>
                  <a:cubicBezTo>
                    <a:pt x="234109" y="134293"/>
                    <a:pt x="235431" y="128974"/>
                    <a:pt x="236754" y="123656"/>
                  </a:cubicBezTo>
                  <a:cubicBezTo>
                    <a:pt x="238076" y="118337"/>
                    <a:pt x="240722" y="114348"/>
                    <a:pt x="244690" y="110359"/>
                  </a:cubicBezTo>
                  <a:cubicBezTo>
                    <a:pt x="248658" y="106370"/>
                    <a:pt x="252626" y="103711"/>
                    <a:pt x="257916" y="101052"/>
                  </a:cubicBezTo>
                  <a:cubicBezTo>
                    <a:pt x="263207" y="98393"/>
                    <a:pt x="268497" y="97063"/>
                    <a:pt x="276433" y="97063"/>
                  </a:cubicBezTo>
                  <a:cubicBezTo>
                    <a:pt x="281724" y="97063"/>
                    <a:pt x="285692" y="97063"/>
                    <a:pt x="288337" y="98393"/>
                  </a:cubicBezTo>
                  <a:cubicBezTo>
                    <a:pt x="290982" y="98393"/>
                    <a:pt x="294950" y="99722"/>
                    <a:pt x="297596" y="101052"/>
                  </a:cubicBezTo>
                  <a:lnTo>
                    <a:pt x="297596" y="147589"/>
                  </a:lnTo>
                  <a:close/>
                  <a:moveTo>
                    <a:pt x="275111" y="61163"/>
                  </a:moveTo>
                  <a:cubicBezTo>
                    <a:pt x="261884" y="61163"/>
                    <a:pt x="249980" y="62493"/>
                    <a:pt x="238076" y="66482"/>
                  </a:cubicBezTo>
                  <a:cubicBezTo>
                    <a:pt x="227495" y="70470"/>
                    <a:pt x="218237" y="75789"/>
                    <a:pt x="210301" y="82437"/>
                  </a:cubicBezTo>
                  <a:cubicBezTo>
                    <a:pt x="202365" y="89085"/>
                    <a:pt x="195752" y="98393"/>
                    <a:pt x="191784" y="107700"/>
                  </a:cubicBezTo>
                  <a:cubicBezTo>
                    <a:pt x="187816" y="118337"/>
                    <a:pt x="185171" y="128974"/>
                    <a:pt x="185171" y="140941"/>
                  </a:cubicBezTo>
                  <a:cubicBezTo>
                    <a:pt x="185171" y="151578"/>
                    <a:pt x="186493" y="160885"/>
                    <a:pt x="190461" y="170193"/>
                  </a:cubicBezTo>
                  <a:cubicBezTo>
                    <a:pt x="193106" y="179500"/>
                    <a:pt x="198397" y="186148"/>
                    <a:pt x="203688" y="192796"/>
                  </a:cubicBezTo>
                  <a:cubicBezTo>
                    <a:pt x="210301" y="199445"/>
                    <a:pt x="216914" y="204763"/>
                    <a:pt x="226173" y="207422"/>
                  </a:cubicBezTo>
                  <a:cubicBezTo>
                    <a:pt x="235431" y="211411"/>
                    <a:pt x="244690" y="212741"/>
                    <a:pt x="256593" y="212741"/>
                  </a:cubicBezTo>
                  <a:cubicBezTo>
                    <a:pt x="273788" y="212741"/>
                    <a:pt x="287014" y="208752"/>
                    <a:pt x="296273" y="200774"/>
                  </a:cubicBezTo>
                  <a:lnTo>
                    <a:pt x="296273" y="211411"/>
                  </a:lnTo>
                  <a:cubicBezTo>
                    <a:pt x="296273" y="222048"/>
                    <a:pt x="293628" y="231356"/>
                    <a:pt x="287014" y="236674"/>
                  </a:cubicBezTo>
                  <a:cubicBezTo>
                    <a:pt x="280401" y="241993"/>
                    <a:pt x="272465" y="244652"/>
                    <a:pt x="261884" y="244652"/>
                  </a:cubicBezTo>
                  <a:cubicBezTo>
                    <a:pt x="253948" y="244652"/>
                    <a:pt x="246012" y="243322"/>
                    <a:pt x="239399" y="241993"/>
                  </a:cubicBezTo>
                  <a:cubicBezTo>
                    <a:pt x="232786" y="239334"/>
                    <a:pt x="226173" y="236674"/>
                    <a:pt x="219559" y="234015"/>
                  </a:cubicBezTo>
                  <a:lnTo>
                    <a:pt x="198397" y="267256"/>
                  </a:lnTo>
                  <a:cubicBezTo>
                    <a:pt x="207656" y="272574"/>
                    <a:pt x="216914" y="276563"/>
                    <a:pt x="227495" y="279222"/>
                  </a:cubicBezTo>
                  <a:cubicBezTo>
                    <a:pt x="238076" y="281882"/>
                    <a:pt x="249980" y="283211"/>
                    <a:pt x="264529" y="283211"/>
                  </a:cubicBezTo>
                  <a:cubicBezTo>
                    <a:pt x="289660" y="283211"/>
                    <a:pt x="308177" y="277893"/>
                    <a:pt x="322726" y="265926"/>
                  </a:cubicBezTo>
                  <a:cubicBezTo>
                    <a:pt x="337275" y="253959"/>
                    <a:pt x="343888" y="235345"/>
                    <a:pt x="343888" y="210082"/>
                  </a:cubicBezTo>
                  <a:lnTo>
                    <a:pt x="343888" y="71800"/>
                  </a:lnTo>
                  <a:cubicBezTo>
                    <a:pt x="334630" y="69141"/>
                    <a:pt x="324049" y="66482"/>
                    <a:pt x="312145" y="63822"/>
                  </a:cubicBezTo>
                  <a:cubicBezTo>
                    <a:pt x="300241" y="62493"/>
                    <a:pt x="288337" y="61163"/>
                    <a:pt x="275111" y="61163"/>
                  </a:cubicBezTo>
                  <a:moveTo>
                    <a:pt x="461604" y="61163"/>
                  </a:moveTo>
                  <a:cubicBezTo>
                    <a:pt x="452345" y="61163"/>
                    <a:pt x="444409" y="62493"/>
                    <a:pt x="436473" y="66482"/>
                  </a:cubicBezTo>
                  <a:cubicBezTo>
                    <a:pt x="428538" y="69141"/>
                    <a:pt x="421924" y="74459"/>
                    <a:pt x="416634" y="79778"/>
                  </a:cubicBezTo>
                  <a:lnTo>
                    <a:pt x="416634" y="0"/>
                  </a:lnTo>
                  <a:lnTo>
                    <a:pt x="369018" y="0"/>
                  </a:lnTo>
                  <a:lnTo>
                    <a:pt x="369018" y="215400"/>
                  </a:lnTo>
                  <a:lnTo>
                    <a:pt x="416634" y="215400"/>
                  </a:lnTo>
                  <a:lnTo>
                    <a:pt x="416634" y="134293"/>
                  </a:lnTo>
                  <a:cubicBezTo>
                    <a:pt x="416634" y="130304"/>
                    <a:pt x="417956" y="124985"/>
                    <a:pt x="419279" y="120996"/>
                  </a:cubicBezTo>
                  <a:cubicBezTo>
                    <a:pt x="420602" y="117008"/>
                    <a:pt x="423247" y="113019"/>
                    <a:pt x="425892" y="110359"/>
                  </a:cubicBezTo>
                  <a:cubicBezTo>
                    <a:pt x="428538" y="107700"/>
                    <a:pt x="432506" y="105041"/>
                    <a:pt x="436473" y="103711"/>
                  </a:cubicBezTo>
                  <a:cubicBezTo>
                    <a:pt x="440441" y="102382"/>
                    <a:pt x="444409" y="101052"/>
                    <a:pt x="449700" y="101052"/>
                  </a:cubicBezTo>
                  <a:cubicBezTo>
                    <a:pt x="457636" y="101052"/>
                    <a:pt x="464249" y="103711"/>
                    <a:pt x="468217" y="109030"/>
                  </a:cubicBezTo>
                  <a:cubicBezTo>
                    <a:pt x="473508" y="114348"/>
                    <a:pt x="474830" y="120996"/>
                    <a:pt x="474830" y="128974"/>
                  </a:cubicBezTo>
                  <a:lnTo>
                    <a:pt x="474830" y="215400"/>
                  </a:lnTo>
                  <a:lnTo>
                    <a:pt x="522446" y="215400"/>
                  </a:lnTo>
                  <a:lnTo>
                    <a:pt x="522446" y="122326"/>
                  </a:lnTo>
                  <a:cubicBezTo>
                    <a:pt x="522446" y="102382"/>
                    <a:pt x="517155" y="86426"/>
                    <a:pt x="506574" y="77119"/>
                  </a:cubicBezTo>
                  <a:cubicBezTo>
                    <a:pt x="494670" y="65152"/>
                    <a:pt x="480121" y="61163"/>
                    <a:pt x="461604" y="61163"/>
                  </a:cubicBezTo>
                  <a:moveTo>
                    <a:pt x="162686" y="5319"/>
                  </a:moveTo>
                  <a:cubicBezTo>
                    <a:pt x="160040" y="2659"/>
                    <a:pt x="157395" y="1330"/>
                    <a:pt x="154750" y="1330"/>
                  </a:cubicBezTo>
                  <a:cubicBezTo>
                    <a:pt x="152104" y="0"/>
                    <a:pt x="148136" y="0"/>
                    <a:pt x="145491" y="0"/>
                  </a:cubicBezTo>
                  <a:cubicBezTo>
                    <a:pt x="142846" y="0"/>
                    <a:pt x="138878" y="0"/>
                    <a:pt x="136233" y="1330"/>
                  </a:cubicBezTo>
                  <a:cubicBezTo>
                    <a:pt x="132265" y="1330"/>
                    <a:pt x="129619" y="2659"/>
                    <a:pt x="126974" y="5319"/>
                  </a:cubicBezTo>
                  <a:cubicBezTo>
                    <a:pt x="124329" y="6648"/>
                    <a:pt x="121684" y="9307"/>
                    <a:pt x="120361" y="13296"/>
                  </a:cubicBezTo>
                  <a:cubicBezTo>
                    <a:pt x="119038" y="15956"/>
                    <a:pt x="119038" y="19944"/>
                    <a:pt x="119038" y="22604"/>
                  </a:cubicBezTo>
                  <a:cubicBezTo>
                    <a:pt x="119038" y="26593"/>
                    <a:pt x="119038" y="30582"/>
                    <a:pt x="120361" y="33241"/>
                  </a:cubicBezTo>
                  <a:cubicBezTo>
                    <a:pt x="121684" y="35900"/>
                    <a:pt x="124329" y="38559"/>
                    <a:pt x="125651" y="41219"/>
                  </a:cubicBezTo>
                  <a:cubicBezTo>
                    <a:pt x="128297" y="43878"/>
                    <a:pt x="130942" y="45207"/>
                    <a:pt x="133587" y="45207"/>
                  </a:cubicBezTo>
                  <a:cubicBezTo>
                    <a:pt x="136233" y="46537"/>
                    <a:pt x="140201" y="46537"/>
                    <a:pt x="142846" y="46537"/>
                  </a:cubicBezTo>
                  <a:cubicBezTo>
                    <a:pt x="145491" y="46537"/>
                    <a:pt x="149459" y="46537"/>
                    <a:pt x="152104" y="45207"/>
                  </a:cubicBezTo>
                  <a:cubicBezTo>
                    <a:pt x="154750" y="43878"/>
                    <a:pt x="157395" y="42548"/>
                    <a:pt x="160040" y="41219"/>
                  </a:cubicBezTo>
                  <a:cubicBezTo>
                    <a:pt x="162686" y="38559"/>
                    <a:pt x="164008" y="37230"/>
                    <a:pt x="165331" y="33241"/>
                  </a:cubicBezTo>
                  <a:cubicBezTo>
                    <a:pt x="166654" y="30582"/>
                    <a:pt x="167976" y="26593"/>
                    <a:pt x="167976" y="22604"/>
                  </a:cubicBezTo>
                  <a:cubicBezTo>
                    <a:pt x="167976" y="18615"/>
                    <a:pt x="166654" y="14626"/>
                    <a:pt x="165331" y="11967"/>
                  </a:cubicBezTo>
                  <a:cubicBezTo>
                    <a:pt x="166654" y="9307"/>
                    <a:pt x="164008" y="6648"/>
                    <a:pt x="162686" y="5319"/>
                  </a:cubicBezTo>
                </a:path>
              </a:pathLst>
            </a:custGeom>
            <a:solidFill>
              <a:srgbClr val="000332"/>
            </a:solidFill>
            <a:ln w="13171" cap="flat">
              <a:noFill/>
              <a:prstDash val="solid"/>
              <a:miter/>
            </a:ln>
          </p:spPr>
          <p:txBody>
            <a:bodyPr rtlCol="0" anchor="ctr"/>
            <a:lstStyle/>
            <a:p>
              <a:endParaRPr lang="en-GB"/>
            </a:p>
          </p:txBody>
        </p:sp>
      </p:grpSp>
      <p:sp>
        <p:nvSpPr>
          <p:cNvPr id="20" name="TextBox 19">
            <a:extLst>
              <a:ext uri="{FF2B5EF4-FFF2-40B4-BE49-F238E27FC236}">
                <a16:creationId xmlns:a16="http://schemas.microsoft.com/office/drawing/2014/main" id="{BFA4CE1F-A6B6-3C4B-B072-7400E9E9E8EB}"/>
              </a:ext>
            </a:extLst>
          </p:cNvPr>
          <p:cNvSpPr txBox="1">
            <a:spLocks noGrp="1" noRot="1" noMove="1" noResize="1" noEditPoints="1" noAdjustHandles="1" noChangeArrowheads="1" noChangeShapeType="1"/>
          </p:cNvSpPr>
          <p:nvPr/>
        </p:nvSpPr>
        <p:spPr>
          <a:xfrm>
            <a:off x="6254750" y="400806"/>
            <a:ext cx="540770" cy="248145"/>
          </a:xfrm>
          <a:prstGeom prst="rect">
            <a:avLst/>
          </a:prstGeom>
          <a:noFill/>
        </p:spPr>
        <p:txBody>
          <a:bodyPr wrap="square">
            <a:spAutoFit/>
          </a:bodyPr>
          <a:lstStyle/>
          <a:p>
            <a:pPr algn="r">
              <a:lnSpc>
                <a:spcPts val="1250"/>
              </a:lnSpc>
            </a:pPr>
            <a:r>
              <a:rPr lang="en-GB" sz="800" spc="-10">
                <a:solidFill>
                  <a:srgbClr val="000332"/>
                </a:solidFill>
                <a:effectLst/>
                <a:latin typeface="Albertross bold" panose="020B0803020203020204" pitchFamily="34" charset="0"/>
                <a:ea typeface="Calibri" panose="020F0502020204030204" pitchFamily="34" charset="0"/>
                <a:cs typeface="Albertross bold" panose="020B0803020203020204" pitchFamily="34" charset="0"/>
              </a:rPr>
              <a:t>Page </a:t>
            </a:r>
            <a:fld id="{4D7B9171-F1D0-4135-8B16-786DA5214EB9}" type="slidenum">
              <a:rPr lang="en-GB" sz="800" spc="-10" smtClean="0">
                <a:solidFill>
                  <a:srgbClr val="000332"/>
                </a:solidFill>
                <a:effectLst/>
                <a:latin typeface="Albertross bold" panose="020B0803020203020204" pitchFamily="34" charset="0"/>
                <a:ea typeface="Calibri" panose="020F0502020204030204" pitchFamily="34" charset="0"/>
                <a:cs typeface="Albertross bold" panose="020B0803020203020204" pitchFamily="34" charset="0"/>
              </a:rPr>
              <a:pPr algn="r">
                <a:lnSpc>
                  <a:spcPts val="1250"/>
                </a:lnSpc>
              </a:pPr>
              <a:t>9</a:t>
            </a:fld>
            <a:endParaRPr lang="en-GB" sz="800">
              <a:solidFill>
                <a:srgbClr val="000332"/>
              </a:solidFill>
              <a:effectLst/>
              <a:latin typeface="Albertross bold" panose="020B0803020203020204" pitchFamily="34" charset="0"/>
              <a:ea typeface="Calibri" panose="020F0502020204030204" pitchFamily="34" charset="0"/>
              <a:cs typeface="Albertross bold" panose="020B0803020203020204" pitchFamily="34" charset="0"/>
            </a:endParaRPr>
          </a:p>
        </p:txBody>
      </p:sp>
      <p:cxnSp>
        <p:nvCxnSpPr>
          <p:cNvPr id="22" name="Straight Connector 21">
            <a:extLst>
              <a:ext uri="{FF2B5EF4-FFF2-40B4-BE49-F238E27FC236}">
                <a16:creationId xmlns:a16="http://schemas.microsoft.com/office/drawing/2014/main" id="{966EE20C-6D0C-081E-5BF2-BB28AE19F852}"/>
              </a:ext>
            </a:extLst>
          </p:cNvPr>
          <p:cNvCxnSpPr>
            <a:cxnSpLocks noGrp="1" noRot="1" noMove="1" noResize="1" noEditPoints="1" noAdjustHandles="1" noChangeArrowheads="1" noChangeShapeType="1"/>
          </p:cNvCxnSpPr>
          <p:nvPr/>
        </p:nvCxnSpPr>
        <p:spPr>
          <a:xfrm>
            <a:off x="6254750" y="471488"/>
            <a:ext cx="0" cy="119062"/>
          </a:xfrm>
          <a:prstGeom prst="line">
            <a:avLst/>
          </a:prstGeom>
          <a:ln w="12700">
            <a:solidFill>
              <a:srgbClr val="000332"/>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80AB214-D4EF-AA4C-968C-586D54267C44}"/>
              </a:ext>
            </a:extLst>
          </p:cNvPr>
          <p:cNvSpPr txBox="1"/>
          <p:nvPr/>
        </p:nvSpPr>
        <p:spPr>
          <a:xfrm>
            <a:off x="860845" y="4484625"/>
            <a:ext cx="5837984" cy="1426031"/>
          </a:xfrm>
          <a:prstGeom prst="rect">
            <a:avLst/>
          </a:prstGeom>
          <a:noFill/>
        </p:spPr>
        <p:txBody>
          <a:bodyPr wrap="square">
            <a:spAutoFit/>
          </a:bodyPr>
          <a:lstStyle/>
          <a:p>
            <a:pPr>
              <a:lnSpc>
                <a:spcPts val="1250"/>
              </a:lnSpc>
            </a:pPr>
            <a:r>
              <a:rPr lang="en-US" sz="980" spc="-10">
                <a:solidFill>
                  <a:srgbClr val="000332"/>
                </a:solidFill>
                <a:effectLst/>
                <a:latin typeface="Albertross bold" panose="020B0803020203020204" pitchFamily="34" charset="0"/>
                <a:ea typeface="Calibri" panose="020F0502020204030204" pitchFamily="34" charset="0"/>
                <a:cs typeface="Albertross bold" panose="020B0803020203020204" pitchFamily="34" charset="0"/>
              </a:rPr>
              <a:t>First-time buyer</a:t>
            </a:r>
            <a:r>
              <a:rPr lang="en-US" sz="980" spc="-10">
                <a:solidFill>
                  <a:srgbClr val="000332"/>
                </a:solidFill>
                <a:effectLst/>
                <a:latin typeface="Albertross Light" panose="020B0403020203020204" pitchFamily="34" charset="0"/>
                <a:ea typeface="Calibri" panose="020F0502020204030204" pitchFamily="34" charset="0"/>
                <a:cs typeface="Albertross Light" panose="020B0403020203020204" pitchFamily="34" charset="0"/>
              </a:rPr>
              <a:t>: This figure represents the typical property a first-time buyer would purchase, covering all two bed properties and smaller that come to market (houses and flats).</a:t>
            </a:r>
          </a:p>
          <a:p>
            <a:pPr>
              <a:lnSpc>
                <a:spcPts val="1250"/>
              </a:lnSpc>
            </a:pPr>
            <a:endParaRPr lang="en-US" sz="980" spc="-10">
              <a:solidFill>
                <a:srgbClr val="000332"/>
              </a:solidFill>
              <a:effectLst/>
              <a:latin typeface="Albertross bold" panose="020B0803020203020204" pitchFamily="34" charset="0"/>
              <a:ea typeface="Calibri" panose="020F0502020204030204" pitchFamily="34" charset="0"/>
              <a:cs typeface="Albertross bold" panose="020B0803020203020204" pitchFamily="34" charset="0"/>
            </a:endParaRPr>
          </a:p>
          <a:p>
            <a:pPr>
              <a:lnSpc>
                <a:spcPts val="1250"/>
              </a:lnSpc>
            </a:pPr>
            <a:r>
              <a:rPr lang="en-US" sz="980" spc="-10">
                <a:solidFill>
                  <a:srgbClr val="000332"/>
                </a:solidFill>
                <a:effectLst/>
                <a:latin typeface="Albertross bold" panose="020B0803020203020204" pitchFamily="34" charset="0"/>
                <a:ea typeface="Calibri" panose="020F0502020204030204" pitchFamily="34" charset="0"/>
                <a:cs typeface="Albertross bold" panose="020B0803020203020204" pitchFamily="34" charset="0"/>
              </a:rPr>
              <a:t>Second-stepper: </a:t>
            </a:r>
            <a:r>
              <a:rPr lang="en-US" sz="980" spc="-10">
                <a:solidFill>
                  <a:srgbClr val="000332"/>
                </a:solidFill>
                <a:effectLst/>
                <a:latin typeface="Albertross Light" panose="020B0403020203020204" pitchFamily="34" charset="0"/>
                <a:ea typeface="Calibri" panose="020F0502020204030204" pitchFamily="34" charset="0"/>
                <a:cs typeface="Albertross Light" panose="020B0403020203020204" pitchFamily="34" charset="0"/>
              </a:rPr>
              <a:t>This figure represents the typical property of a person moving from their first home, covering all three and four bed properties that come to market (houses and flats) excluding four bed detached houses.</a:t>
            </a:r>
          </a:p>
          <a:p>
            <a:pPr>
              <a:lnSpc>
                <a:spcPts val="1250"/>
              </a:lnSpc>
            </a:pPr>
            <a:endParaRPr lang="en-US" sz="980" spc="-10">
              <a:solidFill>
                <a:srgbClr val="000332"/>
              </a:solidFill>
              <a:effectLst/>
              <a:latin typeface="Albertross Light" panose="020B0403020203020204" pitchFamily="34" charset="0"/>
              <a:ea typeface="Calibri" panose="020F0502020204030204" pitchFamily="34" charset="0"/>
              <a:cs typeface="Albertross Light" panose="020B0403020203020204" pitchFamily="34" charset="0"/>
            </a:endParaRPr>
          </a:p>
          <a:p>
            <a:pPr>
              <a:lnSpc>
                <a:spcPts val="1250"/>
              </a:lnSpc>
            </a:pPr>
            <a:r>
              <a:rPr lang="en-US" sz="980" spc="-10">
                <a:solidFill>
                  <a:srgbClr val="000332"/>
                </a:solidFill>
                <a:effectLst/>
                <a:latin typeface="Albertross bold" panose="020B0803020203020204" pitchFamily="34" charset="0"/>
                <a:ea typeface="Calibri" panose="020F0502020204030204" pitchFamily="34" charset="0"/>
                <a:cs typeface="Albertross bold" panose="020B0803020203020204" pitchFamily="34" charset="0"/>
              </a:rPr>
              <a:t>Top of the ladder: </a:t>
            </a:r>
            <a:r>
              <a:rPr lang="en-US" sz="980" spc="-10">
                <a:solidFill>
                  <a:srgbClr val="000332"/>
                </a:solidFill>
                <a:effectLst/>
                <a:latin typeface="Albertross Light" panose="020B0403020203020204" pitchFamily="34" charset="0"/>
                <a:ea typeface="Calibri" panose="020F0502020204030204" pitchFamily="34" charset="0"/>
                <a:cs typeface="Albertross Light" panose="020B0403020203020204" pitchFamily="34" charset="0"/>
              </a:rPr>
              <a:t>This figure represents asking prices at the top end of the market, covering all five bed properties and above (houses and flats), as well as four bed detached houses.</a:t>
            </a:r>
          </a:p>
        </p:txBody>
      </p:sp>
      <p:sp>
        <p:nvSpPr>
          <p:cNvPr id="19" name="TextBox 18">
            <a:extLst>
              <a:ext uri="{FF2B5EF4-FFF2-40B4-BE49-F238E27FC236}">
                <a16:creationId xmlns:a16="http://schemas.microsoft.com/office/drawing/2014/main" id="{B36F6E08-35E5-E1F4-7310-CC586456C7FE}"/>
              </a:ext>
            </a:extLst>
          </p:cNvPr>
          <p:cNvSpPr txBox="1"/>
          <p:nvPr/>
        </p:nvSpPr>
        <p:spPr>
          <a:xfrm>
            <a:off x="853328" y="6154509"/>
            <a:ext cx="5744978" cy="3059812"/>
          </a:xfrm>
          <a:prstGeom prst="rect">
            <a:avLst/>
          </a:prstGeom>
          <a:noFill/>
        </p:spPr>
        <p:txBody>
          <a:bodyPr wrap="square">
            <a:spAutoFit/>
          </a:bodyPr>
          <a:lstStyle/>
          <a:p>
            <a:pPr algn="l">
              <a:spcBef>
                <a:spcPts val="800"/>
              </a:spcBef>
              <a:spcAft>
                <a:spcPts val="800"/>
              </a:spcAft>
            </a:pPr>
            <a:r>
              <a:rPr lang="en-US" sz="900">
                <a:latin typeface="Albatross Light" panose="020B0403020203020204" charset="0"/>
                <a:cs typeface="Albatross Light" panose="020B0403020203020204" charset="0"/>
              </a:rPr>
              <a:t>Rightmove is the UK’s leading property portal, advertising homes and commercial property for Estate Agents, Lettings Agents and New Home Developers from the UK and Overseas. Rightmove’s vision is to give everyone the belief that they can make their move by giving people the best place to turn and return to for access to tools and expertise to make it happen, including a Mortgage in Principle, local sold prices, property valuations, market trends, maps and schools.</a:t>
            </a:r>
          </a:p>
          <a:p>
            <a:pPr algn="l">
              <a:spcBef>
                <a:spcPts val="800"/>
              </a:spcBef>
              <a:spcAft>
                <a:spcPts val="800"/>
              </a:spcAft>
            </a:pPr>
            <a:r>
              <a:rPr lang="en-US" sz="900">
                <a:latin typeface="Albatross Light" panose="020B0403020203020204" charset="0"/>
                <a:cs typeface="Albatross Light" panose="020B0403020203020204" charset="0"/>
              </a:rPr>
              <a:t>Average mortgage rates to be credited to Rightmove. The data is provided by specialist mortgage technology provider Podium Solutions. The data covers 95% of mortgage lending, to exclude specialist lenders. If you would like further data on different LTVs or fixed terms, please contact us.</a:t>
            </a:r>
          </a:p>
          <a:p>
            <a:pPr>
              <a:spcBef>
                <a:spcPts val="800"/>
              </a:spcBef>
              <a:spcAft>
                <a:spcPts val="800"/>
              </a:spcAft>
            </a:pPr>
            <a:r>
              <a:rPr lang="en-GB" sz="900">
                <a:latin typeface="Albatross Light" panose="020B0403020203020204" charset="0"/>
                <a:cs typeface="Albatross Light" panose="020B0403020203020204" charset="0"/>
              </a:rPr>
              <a:t>Rightmove’s Confidence Tracker is based on a nationally representative sample of 1000 home-owners, renters, prospective first-time buyers and landlords each month. It measures sentiment towards the market and asks participants whether they think it is a good time or a bad time. Net confidence is the difference between those seeing it as a good time versus a bad time.</a:t>
            </a:r>
          </a:p>
          <a:p>
            <a:pPr algn="l">
              <a:spcBef>
                <a:spcPts val="1875"/>
              </a:spcBef>
              <a:spcAft>
                <a:spcPts val="1875"/>
              </a:spcAft>
            </a:pPr>
            <a:endParaRPr lang="en-US" sz="900">
              <a:latin typeface="Albatross Light" panose="020B0403020203020204" charset="0"/>
              <a:cs typeface="Albatross Light" panose="020B0403020203020204" charset="0"/>
            </a:endParaRPr>
          </a:p>
          <a:p>
            <a:pPr>
              <a:lnSpc>
                <a:spcPts val="1250"/>
              </a:lnSpc>
            </a:pPr>
            <a:endParaRPr lang="en-US" sz="980" spc="-10">
              <a:solidFill>
                <a:srgbClr val="000332"/>
              </a:solidFill>
              <a:effectLst/>
              <a:latin typeface="Albertross Light" panose="020B0403020203020204" pitchFamily="34" charset="0"/>
              <a:ea typeface="Calibri" panose="020F0502020204030204" pitchFamily="34" charset="0"/>
              <a:cs typeface="Albertross Light" panose="020B0403020203020204" pitchFamily="34" charset="0"/>
            </a:endParaRPr>
          </a:p>
        </p:txBody>
      </p:sp>
      <p:grpSp>
        <p:nvGrpSpPr>
          <p:cNvPr id="2" name="Group 1">
            <a:extLst>
              <a:ext uri="{FF2B5EF4-FFF2-40B4-BE49-F238E27FC236}">
                <a16:creationId xmlns:a16="http://schemas.microsoft.com/office/drawing/2014/main" id="{743C984A-9665-E493-286E-1554657DD156}"/>
              </a:ext>
            </a:extLst>
          </p:cNvPr>
          <p:cNvGrpSpPr/>
          <p:nvPr/>
        </p:nvGrpSpPr>
        <p:grpSpPr>
          <a:xfrm>
            <a:off x="935038" y="1423987"/>
            <a:ext cx="2844799" cy="45720"/>
            <a:chOff x="935038" y="1423987"/>
            <a:chExt cx="2844799" cy="45720"/>
          </a:xfrm>
        </p:grpSpPr>
        <p:sp>
          <p:nvSpPr>
            <p:cNvPr id="6" name="Rectangle 5">
              <a:extLst>
                <a:ext uri="{FF2B5EF4-FFF2-40B4-BE49-F238E27FC236}">
                  <a16:creationId xmlns:a16="http://schemas.microsoft.com/office/drawing/2014/main" id="{80FE34AF-F199-E4E2-8408-AFF206340166}"/>
                </a:ext>
              </a:extLst>
            </p:cNvPr>
            <p:cNvSpPr>
              <a:spLocks/>
            </p:cNvSpPr>
            <p:nvPr/>
          </p:nvSpPr>
          <p:spPr>
            <a:xfrm>
              <a:off x="935038" y="1423988"/>
              <a:ext cx="1717675" cy="45719"/>
            </a:xfrm>
            <a:prstGeom prst="rect">
              <a:avLst/>
            </a:prstGeom>
            <a:solidFill>
              <a:srgbClr val="00DEB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5F84239-62D6-E6D8-F81F-8F277595EA85}"/>
                </a:ext>
              </a:extLst>
            </p:cNvPr>
            <p:cNvSpPr>
              <a:spLocks/>
            </p:cNvSpPr>
            <p:nvPr/>
          </p:nvSpPr>
          <p:spPr>
            <a:xfrm>
              <a:off x="2062162" y="1423987"/>
              <a:ext cx="1717675" cy="45719"/>
            </a:xfrm>
            <a:prstGeom prst="rect">
              <a:avLst/>
            </a:prstGeom>
            <a:solidFill>
              <a:srgbClr val="00DEB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A5343946-1632-7E43-B76A-57913215E05F}"/>
              </a:ext>
            </a:extLst>
          </p:cNvPr>
          <p:cNvSpPr txBox="1">
            <a:spLocks/>
          </p:cNvSpPr>
          <p:nvPr/>
        </p:nvSpPr>
        <p:spPr>
          <a:xfrm>
            <a:off x="4692651" y="400806"/>
            <a:ext cx="1562100" cy="248145"/>
          </a:xfrm>
          <a:prstGeom prst="rect">
            <a:avLst/>
          </a:prstGeom>
          <a:noFill/>
        </p:spPr>
        <p:txBody>
          <a:bodyPr wrap="square">
            <a:spAutoFit/>
          </a:bodyPr>
          <a:lstStyle/>
          <a:p>
            <a:pPr algn="r">
              <a:lnSpc>
                <a:spcPts val="1250"/>
              </a:lnSpc>
            </a:pP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Monday 18</a:t>
            </a:r>
            <a:r>
              <a:rPr lang="en-GB" sz="800" spc="-10" baseline="30000">
                <a:latin typeface="Albertross Light" panose="020B0403020203020204" pitchFamily="34" charset="0"/>
                <a:ea typeface="Calibri" panose="020F0502020204030204" pitchFamily="34" charset="0"/>
                <a:cs typeface="Albertross Light" panose="020B0403020203020204" pitchFamily="34" charset="0"/>
              </a:rPr>
              <a:t>th</a:t>
            </a:r>
            <a:r>
              <a:rPr lang="en-GB" sz="800" spc="-10">
                <a:latin typeface="Albertross Light" panose="020B0403020203020204" pitchFamily="34" charset="0"/>
                <a:ea typeface="Calibri" panose="020F0502020204030204" pitchFamily="34" charset="0"/>
                <a:cs typeface="Albertross Light" panose="020B0403020203020204" pitchFamily="34" charset="0"/>
              </a:rPr>
              <a:t> May </a:t>
            </a:r>
            <a:r>
              <a:rPr lang="en-GB" sz="800" spc="-10">
                <a:effectLst/>
                <a:latin typeface="Albertross Light" panose="020B0403020203020204" pitchFamily="34" charset="0"/>
                <a:ea typeface="Calibri" panose="020F0502020204030204" pitchFamily="34" charset="0"/>
                <a:cs typeface="Albertross Light" panose="020B0403020203020204" pitchFamily="34" charset="0"/>
              </a:rPr>
              <a:t>2026</a:t>
            </a:r>
            <a:endParaRPr lang="en-GB" sz="800">
              <a:effectLst/>
              <a:latin typeface="Albertross Light" panose="020B0403020203020204" pitchFamily="34" charset="0"/>
              <a:ea typeface="Calibri" panose="020F0502020204030204" pitchFamily="34" charset="0"/>
              <a:cs typeface="Albertross Light" panose="020B0403020203020204" pitchFamily="34" charset="0"/>
            </a:endParaRPr>
          </a:p>
        </p:txBody>
      </p:sp>
      <p:sp>
        <p:nvSpPr>
          <p:cNvPr id="8" name="TextBox 7">
            <a:extLst>
              <a:ext uri="{FF2B5EF4-FFF2-40B4-BE49-F238E27FC236}">
                <a16:creationId xmlns:a16="http://schemas.microsoft.com/office/drawing/2014/main" id="{609F9776-80BC-1306-A19E-4BB08617CE84}"/>
              </a:ext>
            </a:extLst>
          </p:cNvPr>
          <p:cNvSpPr txBox="1"/>
          <p:nvPr/>
        </p:nvSpPr>
        <p:spPr>
          <a:xfrm>
            <a:off x="84978" y="10338974"/>
            <a:ext cx="5842747" cy="276999"/>
          </a:xfrm>
          <a:prstGeom prst="rect">
            <a:avLst/>
          </a:prstGeom>
          <a:noFill/>
        </p:spPr>
        <p:txBody>
          <a:bodyPr wrap="square" rtlCol="0">
            <a:spAutoFit/>
          </a:bodyPr>
          <a:lstStyle/>
          <a:p>
            <a:r>
              <a:rPr lang="en-GB" sz="600" spc="-10">
                <a:latin typeface="Albatross Light" panose="020B0403020203020204" pitchFamily="34" charset="0"/>
                <a:cs typeface="Albatross Light" panose="020B0403020203020204" pitchFamily="34" charset="0"/>
              </a:rPr>
              <a:t>Copyright © 2026, Rightmove plc. Released 18</a:t>
            </a:r>
            <a:r>
              <a:rPr lang="en-GB" sz="600" spc="-10" baseline="30000">
                <a:latin typeface="Albatross Light" panose="020B0403020203020204" pitchFamily="34" charset="0"/>
                <a:cs typeface="Albatross Light" panose="020B0403020203020204" pitchFamily="34" charset="0"/>
              </a:rPr>
              <a:t>th</a:t>
            </a:r>
            <a:r>
              <a:rPr lang="en-GB" sz="600" spc="-10">
                <a:latin typeface="Albatross Light" panose="020B0403020203020204" pitchFamily="34" charset="0"/>
                <a:cs typeface="Albatross Light" panose="020B0403020203020204" pitchFamily="34" charset="0"/>
              </a:rPr>
              <a:t> May. For media enquiries and interviews please contact the Rightmove press office: </a:t>
            </a:r>
            <a:br>
              <a:rPr lang="en-GB" sz="600" spc="-10">
                <a:latin typeface="Albatross Light" panose="020B0403020203020204" pitchFamily="34" charset="0"/>
                <a:cs typeface="Albatross Light" panose="020B0403020203020204" pitchFamily="34" charset="0"/>
              </a:rPr>
            </a:br>
            <a:r>
              <a:rPr lang="en-GB" sz="600" b="1" spc="-10">
                <a:latin typeface="Albertross bold" panose="020B0803020203020204" pitchFamily="34" charset="0"/>
                <a:cs typeface="Albertross bold" panose="020B0803020203020204" pitchFamily="34" charset="0"/>
              </a:rPr>
              <a:t>M </a:t>
            </a:r>
            <a:r>
              <a:rPr lang="en-GB" sz="600" spc="-10">
                <a:latin typeface="Albatross Light" panose="020B0403020203020204" pitchFamily="34" charset="0"/>
                <a:cs typeface="Albatross Light" panose="020B0403020203020204" pitchFamily="34" charset="0"/>
              </a:rPr>
              <a:t>07814 902 706 </a:t>
            </a:r>
            <a:r>
              <a:rPr lang="en-GB" sz="600" spc="-10">
                <a:latin typeface="Albertross bold" panose="020B0803020203020204" pitchFamily="34" charset="0"/>
                <a:cs typeface="Albertross bold" panose="020B0803020203020204" pitchFamily="34" charset="0"/>
              </a:rPr>
              <a:t>E </a:t>
            </a:r>
            <a:r>
              <a:rPr lang="en-GB" sz="600" spc="-10">
                <a:latin typeface="Albatross Light" panose="020B0403020203020204" pitchFamily="34" charset="0"/>
                <a:cs typeface="Albatross Light" panose="020B0403020203020204" pitchFamily="34" charset="0"/>
              </a:rPr>
              <a:t>press@rightmove.co.uk</a:t>
            </a:r>
          </a:p>
        </p:txBody>
      </p:sp>
    </p:spTree>
    <p:extLst>
      <p:ext uri="{BB962C8B-B14F-4D97-AF65-F5344CB8AC3E}">
        <p14:creationId xmlns:p14="http://schemas.microsoft.com/office/powerpoint/2010/main" val="287109161"/>
      </p:ext>
    </p:extLst>
  </p:cSld>
  <p:clrMapOvr>
    <a:masterClrMapping/>
  </p:clrMapOvr>
</p:sld>
</file>

<file path=ppt/theme/theme1.xml><?xml version="1.0" encoding="utf-8"?>
<a:theme xmlns:a="http://schemas.openxmlformats.org/drawingml/2006/main" name="Office Theme">
  <a:themeElements>
    <a:clrScheme name="Rightmove">
      <a:dk1>
        <a:srgbClr val="262637"/>
      </a:dk1>
      <a:lt1>
        <a:srgbClr val="FFFFFF"/>
      </a:lt1>
      <a:dk2>
        <a:srgbClr val="262637"/>
      </a:dk2>
      <a:lt2>
        <a:srgbClr val="FFFFFF"/>
      </a:lt2>
      <a:accent1>
        <a:srgbClr val="0499A8"/>
      </a:accent1>
      <a:accent2>
        <a:srgbClr val="036B75"/>
      </a:accent2>
      <a:accent3>
        <a:srgbClr val="009177"/>
      </a:accent3>
      <a:accent4>
        <a:srgbClr val="005E4D"/>
      </a:accent4>
      <a:accent5>
        <a:srgbClr val="00DEB6"/>
      </a:accent5>
      <a:accent6>
        <a:srgbClr val="EB8219"/>
      </a:accent6>
      <a:hlink>
        <a:srgbClr val="00DEB6"/>
      </a:hlink>
      <a:folHlink>
        <a:srgbClr val="00DEB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ghtmove_presentation_Template_WIDESCREEN_1116.pptx" id="{096B8E6F-4BF9-43F1-BC87-13237EB0630B}" vid="{09BCC76F-F599-4A3E-810B-7757FDA81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916C03D805A147B33AC64B028E914F" ma:contentTypeVersion="14" ma:contentTypeDescription="Create a new document." ma:contentTypeScope="" ma:versionID="e79fab6d51c6f91cac04145275317c7d">
  <xsd:schema xmlns:xsd="http://www.w3.org/2001/XMLSchema" xmlns:xs="http://www.w3.org/2001/XMLSchema" xmlns:p="http://schemas.microsoft.com/office/2006/metadata/properties" xmlns:ns2="2c70214f-c3c6-48f1-8ac0-ef1da253bea5" xmlns:ns3="5cd7d4bc-b814-4b54-b8c3-7d89255e5801" targetNamespace="http://schemas.microsoft.com/office/2006/metadata/properties" ma:root="true" ma:fieldsID="ff127601250c778b880c57ce08236cbe" ns2:_="" ns3:_="">
    <xsd:import namespace="2c70214f-c3c6-48f1-8ac0-ef1da253bea5"/>
    <xsd:import namespace="5cd7d4bc-b814-4b54-b8c3-7d89255e58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0214f-c3c6-48f1-8ac0-ef1da253b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fcafd3-1135-4a1f-8aea-2fb4ff7bdd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d7d4bc-b814-4b54-b8c3-7d89255e580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4176b25-2786-45ab-840f-22883a6708e1}" ma:internalName="TaxCatchAll" ma:showField="CatchAllData" ma:web="5cd7d4bc-b814-4b54-b8c3-7d89255e58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d7d4bc-b814-4b54-b8c3-7d89255e5801" xsi:nil="true"/>
    <lcf76f155ced4ddcb4097134ff3c332f xmlns="2c70214f-c3c6-48f1-8ac0-ef1da253be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A183BF-34C5-4CAD-95B8-93641F955F8E}">
  <ds:schemaRefs>
    <ds:schemaRef ds:uri="2c70214f-c3c6-48f1-8ac0-ef1da253bea5"/>
    <ds:schemaRef ds:uri="5cd7d4bc-b814-4b54-b8c3-7d89255e58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B37FA7F9-AA5F-4A83-A0F7-C3107FFA2A28}">
  <ds:schemaRefs>
    <ds:schemaRef ds:uri="http://schemas.microsoft.com/sharepoint/v3/contenttype/forms"/>
  </ds:schemaRefs>
</ds:datastoreItem>
</file>

<file path=customXml/itemProps3.xml><?xml version="1.0" encoding="utf-8"?>
<ds:datastoreItem xmlns:ds="http://schemas.openxmlformats.org/officeDocument/2006/customXml" ds:itemID="{0BE76027-DCD5-495E-A28F-7F2CD49FBF44}">
  <ds:schemaRefs>
    <ds:schemaRef ds:uri="http://purl.org/dc/terms/"/>
    <ds:schemaRef ds:uri="5cd7d4bc-b814-4b54-b8c3-7d89255e5801"/>
    <ds:schemaRef ds:uri="http://schemas.microsoft.com/office/2006/documentManagement/types"/>
    <ds:schemaRef ds:uri="http://schemas.openxmlformats.org/package/2006/metadata/core-properties"/>
    <ds:schemaRef ds:uri="http://www.w3.org/XML/1998/namespace"/>
    <ds:schemaRef ds:uri="http://purl.org/dc/elements/1.1/"/>
    <ds:schemaRef ds:uri="http://purl.org/dc/dcmitype/"/>
    <ds:schemaRef ds:uri="http://schemas.microsoft.com/office/2006/metadata/properties"/>
    <ds:schemaRef ds:uri="http://schemas.microsoft.com/office/infopath/2007/PartnerControls"/>
    <ds:schemaRef ds:uri="2c70214f-c3c6-48f1-8ac0-ef1da253bea5"/>
  </ds:schemaRefs>
</ds:datastoreItem>
</file>

<file path=docProps/app.xml><?xml version="1.0" encoding="utf-8"?>
<Properties xmlns="http://schemas.openxmlformats.org/officeDocument/2006/extended-properties" xmlns:vt="http://schemas.openxmlformats.org/officeDocument/2006/docPropsVTypes">
  <Template>Rightmove_presentation_Template_16-9_Oct17</Template>
  <TotalTime>0</TotalTime>
  <Words>3394</Words>
  <Application>Microsoft Office PowerPoint</Application>
  <PresentationFormat>Custom</PresentationFormat>
  <Paragraphs>276</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Gray</dc:creator>
  <cp:lastModifiedBy>Laura Pilch</cp:lastModifiedBy>
  <cp:revision>3</cp:revision>
  <cp:lastPrinted>2016-10-26T07:37:28Z</cp:lastPrinted>
  <dcterms:created xsi:type="dcterms:W3CDTF">2020-03-09T11:01:09Z</dcterms:created>
  <dcterms:modified xsi:type="dcterms:W3CDTF">2026-06-01T20:33:40Z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0x01010029916C03D805A147B33AC64B028E914F</vt:lpwstr>
  </property>
</Properties>
</file>